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1590" r:id="rId2"/>
    <p:sldId id="346" r:id="rId3"/>
    <p:sldId id="298" r:id="rId4"/>
    <p:sldId id="347" r:id="rId5"/>
    <p:sldId id="348" r:id="rId6"/>
    <p:sldId id="299" r:id="rId7"/>
    <p:sldId id="349" r:id="rId8"/>
    <p:sldId id="350" r:id="rId9"/>
    <p:sldId id="301" r:id="rId10"/>
    <p:sldId id="300" r:id="rId11"/>
    <p:sldId id="351" r:id="rId12"/>
    <p:sldId id="273" r:id="rId13"/>
    <p:sldId id="330" r:id="rId14"/>
    <p:sldId id="334" r:id="rId15"/>
    <p:sldId id="337" r:id="rId16"/>
    <p:sldId id="267" r:id="rId17"/>
    <p:sldId id="353" r:id="rId18"/>
    <p:sldId id="265" r:id="rId19"/>
    <p:sldId id="354" r:id="rId20"/>
    <p:sldId id="270" r:id="rId21"/>
    <p:sldId id="268" r:id="rId22"/>
    <p:sldId id="307" r:id="rId23"/>
    <p:sldId id="309" r:id="rId24"/>
    <p:sldId id="312" r:id="rId25"/>
    <p:sldId id="355" r:id="rId26"/>
    <p:sldId id="356" r:id="rId27"/>
    <p:sldId id="315" r:id="rId28"/>
    <p:sldId id="318" r:id="rId29"/>
    <p:sldId id="1591" r:id="rId30"/>
    <p:sldId id="313" r:id="rId31"/>
    <p:sldId id="357" r:id="rId32"/>
    <p:sldId id="358" r:id="rId33"/>
    <p:sldId id="308" r:id="rId34"/>
    <p:sldId id="314" r:id="rId35"/>
    <p:sldId id="359" r:id="rId36"/>
    <p:sldId id="310" r:id="rId37"/>
    <p:sldId id="311" r:id="rId38"/>
    <p:sldId id="325" r:id="rId39"/>
    <p:sldId id="319" r:id="rId40"/>
    <p:sldId id="333" r:id="rId41"/>
    <p:sldId id="324" r:id="rId42"/>
    <p:sldId id="360" r:id="rId43"/>
    <p:sldId id="317" r:id="rId44"/>
    <p:sldId id="338" r:id="rId45"/>
    <p:sldId id="322" r:id="rId46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FE7329-D0F1-40E6-9D8A-190A1A2FDB8C}" v="11" dt="2023-11-05T08:07:05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683" autoAdjust="0"/>
  </p:normalViewPr>
  <p:slideViewPr>
    <p:cSldViewPr snapToGrid="0">
      <p:cViewPr varScale="1">
        <p:scale>
          <a:sx n="92" d="100"/>
          <a:sy n="92" d="100"/>
        </p:scale>
        <p:origin x="12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el Sogukkanli" userId="033be79f8a08810b" providerId="LiveId" clId="{CBFE7329-D0F1-40E6-9D8A-190A1A2FDB8C}"/>
    <pc:docChg chg="custSel addSld modSld">
      <pc:chgData name="Sibel Sogukkanli" userId="033be79f8a08810b" providerId="LiveId" clId="{CBFE7329-D0F1-40E6-9D8A-190A1A2FDB8C}" dt="2023-11-05T10:06:32.759" v="110" actId="20577"/>
      <pc:docMkLst>
        <pc:docMk/>
      </pc:docMkLst>
      <pc:sldChg chg="modSp mod">
        <pc:chgData name="Sibel Sogukkanli" userId="033be79f8a08810b" providerId="LiveId" clId="{CBFE7329-D0F1-40E6-9D8A-190A1A2FDB8C}" dt="2023-11-05T05:56:56.334" v="14" actId="20577"/>
        <pc:sldMkLst>
          <pc:docMk/>
          <pc:sldMk cId="3086663317" sldId="300"/>
        </pc:sldMkLst>
        <pc:spChg chg="mod">
          <ac:chgData name="Sibel Sogukkanli" userId="033be79f8a08810b" providerId="LiveId" clId="{CBFE7329-D0F1-40E6-9D8A-190A1A2FDB8C}" dt="2023-11-05T05:56:56.334" v="14" actId="20577"/>
          <ac:spMkLst>
            <pc:docMk/>
            <pc:sldMk cId="3086663317" sldId="300"/>
            <ac:spMk id="4" creationId="{00000000-0000-0000-0000-000000000000}"/>
          </ac:spMkLst>
        </pc:spChg>
      </pc:sldChg>
      <pc:sldChg chg="modSp mod">
        <pc:chgData name="Sibel Sogukkanli" userId="033be79f8a08810b" providerId="LiveId" clId="{CBFE7329-D0F1-40E6-9D8A-190A1A2FDB8C}" dt="2023-11-05T08:07:32.664" v="108" actId="20577"/>
        <pc:sldMkLst>
          <pc:docMk/>
          <pc:sldMk cId="1272234039" sldId="307"/>
        </pc:sldMkLst>
        <pc:spChg chg="mod">
          <ac:chgData name="Sibel Sogukkanli" userId="033be79f8a08810b" providerId="LiveId" clId="{CBFE7329-D0F1-40E6-9D8A-190A1A2FDB8C}" dt="2023-11-05T08:07:32.664" v="108" actId="20577"/>
          <ac:spMkLst>
            <pc:docMk/>
            <pc:sldMk cId="1272234039" sldId="307"/>
            <ac:spMk id="4" creationId="{00000000-0000-0000-0000-000000000000}"/>
          </ac:spMkLst>
        </pc:spChg>
      </pc:sldChg>
      <pc:sldChg chg="modSp mod">
        <pc:chgData name="Sibel Sogukkanli" userId="033be79f8a08810b" providerId="LiveId" clId="{CBFE7329-D0F1-40E6-9D8A-190A1A2FDB8C}" dt="2023-11-05T08:07:13.454" v="99" actId="14100"/>
        <pc:sldMkLst>
          <pc:docMk/>
          <pc:sldMk cId="1376212189" sldId="309"/>
        </pc:sldMkLst>
        <pc:spChg chg="mod">
          <ac:chgData name="Sibel Sogukkanli" userId="033be79f8a08810b" providerId="LiveId" clId="{CBFE7329-D0F1-40E6-9D8A-190A1A2FDB8C}" dt="2023-11-05T08:07:13.454" v="99" actId="14100"/>
          <ac:spMkLst>
            <pc:docMk/>
            <pc:sldMk cId="1376212189" sldId="309"/>
            <ac:spMk id="30" creationId="{9093DAC5-6FFC-EEC9-6464-96FEF2FF5836}"/>
          </ac:spMkLst>
        </pc:spChg>
        <pc:spChg chg="mod">
          <ac:chgData name="Sibel Sogukkanli" userId="033be79f8a08810b" providerId="LiveId" clId="{CBFE7329-D0F1-40E6-9D8A-190A1A2FDB8C}" dt="2023-11-05T08:07:13.454" v="99" actId="14100"/>
          <ac:spMkLst>
            <pc:docMk/>
            <pc:sldMk cId="1376212189" sldId="309"/>
            <ac:spMk id="31" creationId="{A3EBA9DA-48EF-C78F-7C0E-FE1F52230AAD}"/>
          </ac:spMkLst>
        </pc:spChg>
        <pc:spChg chg="mod">
          <ac:chgData name="Sibel Sogukkanli" userId="033be79f8a08810b" providerId="LiveId" clId="{CBFE7329-D0F1-40E6-9D8A-190A1A2FDB8C}" dt="2023-11-05T08:07:13.454" v="99" actId="14100"/>
          <ac:spMkLst>
            <pc:docMk/>
            <pc:sldMk cId="1376212189" sldId="309"/>
            <ac:spMk id="32" creationId="{ABD65BA8-9830-03EF-58DA-5E4A696834F8}"/>
          </ac:spMkLst>
        </pc:spChg>
        <pc:spChg chg="mod">
          <ac:chgData name="Sibel Sogukkanli" userId="033be79f8a08810b" providerId="LiveId" clId="{CBFE7329-D0F1-40E6-9D8A-190A1A2FDB8C}" dt="2023-11-05T08:07:13.454" v="99" actId="14100"/>
          <ac:spMkLst>
            <pc:docMk/>
            <pc:sldMk cId="1376212189" sldId="309"/>
            <ac:spMk id="33" creationId="{3DDBB5BD-EA06-AC92-AD99-427FE749C85B}"/>
          </ac:spMkLst>
        </pc:spChg>
      </pc:sldChg>
      <pc:sldChg chg="modSp mod">
        <pc:chgData name="Sibel Sogukkanli" userId="033be79f8a08810b" providerId="LiveId" clId="{CBFE7329-D0F1-40E6-9D8A-190A1A2FDB8C}" dt="2023-11-05T08:06:53.772" v="90" actId="20577"/>
        <pc:sldMkLst>
          <pc:docMk/>
          <pc:sldMk cId="2502913986" sldId="312"/>
        </pc:sldMkLst>
        <pc:spChg chg="mod">
          <ac:chgData name="Sibel Sogukkanli" userId="033be79f8a08810b" providerId="LiveId" clId="{CBFE7329-D0F1-40E6-9D8A-190A1A2FDB8C}" dt="2023-11-05T08:06:53.772" v="90" actId="20577"/>
          <ac:spMkLst>
            <pc:docMk/>
            <pc:sldMk cId="2502913986" sldId="312"/>
            <ac:spMk id="4" creationId="{00000000-0000-0000-0000-000000000000}"/>
          </ac:spMkLst>
        </pc:spChg>
      </pc:sldChg>
      <pc:sldChg chg="modSp modAnim">
        <pc:chgData name="Sibel Sogukkanli" userId="033be79f8a08810b" providerId="LiveId" clId="{CBFE7329-D0F1-40E6-9D8A-190A1A2FDB8C}" dt="2023-11-05T07:38:27.103" v="17" actId="6549"/>
        <pc:sldMkLst>
          <pc:docMk/>
          <pc:sldMk cId="2679019653" sldId="353"/>
        </pc:sldMkLst>
        <pc:spChg chg="mod">
          <ac:chgData name="Sibel Sogukkanli" userId="033be79f8a08810b" providerId="LiveId" clId="{CBFE7329-D0F1-40E6-9D8A-190A1A2FDB8C}" dt="2023-11-05T07:38:27.103" v="17" actId="6549"/>
          <ac:spMkLst>
            <pc:docMk/>
            <pc:sldMk cId="2679019653" sldId="353"/>
            <ac:spMk id="4" creationId="{00000000-0000-0000-0000-000000000000}"/>
          </ac:spMkLst>
        </pc:spChg>
      </pc:sldChg>
      <pc:sldChg chg="modSp mod">
        <pc:chgData name="Sibel Sogukkanli" userId="033be79f8a08810b" providerId="LiveId" clId="{CBFE7329-D0F1-40E6-9D8A-190A1A2FDB8C}" dt="2023-11-05T10:06:32.759" v="110" actId="20577"/>
        <pc:sldMkLst>
          <pc:docMk/>
          <pc:sldMk cId="2875902674" sldId="1590"/>
        </pc:sldMkLst>
        <pc:spChg chg="mod">
          <ac:chgData name="Sibel Sogukkanli" userId="033be79f8a08810b" providerId="LiveId" clId="{CBFE7329-D0F1-40E6-9D8A-190A1A2FDB8C}" dt="2023-11-05T10:06:32.759" v="110" actId="20577"/>
          <ac:spMkLst>
            <pc:docMk/>
            <pc:sldMk cId="2875902674" sldId="1590"/>
            <ac:spMk id="12" creationId="{76936863-2C4D-B2E0-B922-B2E631FCF5B7}"/>
          </ac:spMkLst>
        </pc:spChg>
      </pc:sldChg>
      <pc:sldChg chg="addSp delSp modSp add mod">
        <pc:chgData name="Sibel Sogukkanli" userId="033be79f8a08810b" providerId="LiveId" clId="{CBFE7329-D0F1-40E6-9D8A-190A1A2FDB8C}" dt="2023-11-05T08:04:25.051" v="72" actId="20577"/>
        <pc:sldMkLst>
          <pc:docMk/>
          <pc:sldMk cId="2033053738" sldId="1591"/>
        </pc:sldMkLst>
        <pc:spChg chg="mod">
          <ac:chgData name="Sibel Sogukkanli" userId="033be79f8a08810b" providerId="LiveId" clId="{CBFE7329-D0F1-40E6-9D8A-190A1A2FDB8C}" dt="2023-11-05T08:04:25.051" v="72" actId="20577"/>
          <ac:spMkLst>
            <pc:docMk/>
            <pc:sldMk cId="2033053738" sldId="1591"/>
            <ac:spMk id="3" creationId="{00000000-0000-0000-0000-000000000000}"/>
          </ac:spMkLst>
        </pc:spChg>
        <pc:spChg chg="del">
          <ac:chgData name="Sibel Sogukkanli" userId="033be79f8a08810b" providerId="LiveId" clId="{CBFE7329-D0F1-40E6-9D8A-190A1A2FDB8C}" dt="2023-11-05T08:03:52.965" v="20" actId="478"/>
          <ac:spMkLst>
            <pc:docMk/>
            <pc:sldMk cId="2033053738" sldId="1591"/>
            <ac:spMk id="8" creationId="{00000000-0000-0000-0000-000000000000}"/>
          </ac:spMkLst>
        </pc:spChg>
        <pc:picChg chg="add mod">
          <ac:chgData name="Sibel Sogukkanli" userId="033be79f8a08810b" providerId="LiveId" clId="{CBFE7329-D0F1-40E6-9D8A-190A1A2FDB8C}" dt="2023-11-05T08:03:57.436" v="22" actId="1076"/>
          <ac:picMkLst>
            <pc:docMk/>
            <pc:sldMk cId="2033053738" sldId="1591"/>
            <ac:picMk id="5" creationId="{945852AC-315C-5D3A-D950-8605C95DC76F}"/>
          </ac:picMkLst>
        </pc:picChg>
        <pc:picChg chg="del">
          <ac:chgData name="Sibel Sogukkanli" userId="033be79f8a08810b" providerId="LiveId" clId="{CBFE7329-D0F1-40E6-9D8A-190A1A2FDB8C}" dt="2023-11-05T08:03:43.638" v="19" actId="478"/>
          <ac:picMkLst>
            <pc:docMk/>
            <pc:sldMk cId="2033053738" sldId="1591"/>
            <ac:picMk id="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162DD94-3913-4FD2-BBC4-57830D08287F}" type="datetimeFigureOut">
              <a:rPr lang="fa-IR" smtClean="0"/>
              <a:t>28/03/1446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44CDA70-C0F0-471B-8E3E-E20E274E677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7086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09086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25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1176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3694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there is </a:t>
            </a:r>
          </a:p>
          <a:p>
            <a:r>
              <a:rPr lang="en-US" dirty="0"/>
              <a:t>Degree heuristics: SA has 5 degree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0572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only way we can possibly hope to deal with the vast real world is to decompose it into subproblems.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finding connected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62551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Completely independent subproblems are delicious, then, but rare. Fortunately, some other graph structures are also easy to solve.</a:t>
            </a:r>
            <a:endParaRPr lang="fa-I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directional arc consistency (DAC)</a:t>
            </a:r>
            <a:endParaRPr lang="fa-I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CSP is defined to be directional arc-consistent under an ordering of variables X1, … </a:t>
            </a:r>
            <a:r>
              <a:rPr lang="en-US" dirty="0" err="1"/>
              <a:t>Xn</a:t>
            </a:r>
            <a:r>
              <a:rPr lang="en-US" dirty="0"/>
              <a:t> if and only if every Xi is arc-consistent with </a:t>
            </a:r>
            <a:r>
              <a:rPr lang="en-US" dirty="0" err="1"/>
              <a:t>Xj</a:t>
            </a:r>
            <a:r>
              <a:rPr lang="en-US" dirty="0"/>
              <a:t> each for j&gt;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49925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Topological sort O(V+E)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 tree with n nodes has n-1 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Directed arc consistent o(n) step each check two domains d^2 so total nd^2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0245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20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031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</a:t>
            </a:r>
            <a:r>
              <a:rPr lang="en-US" b="1" dirty="0"/>
              <a:t>minimum cycle </a:t>
            </a:r>
            <a:r>
              <a:rPr lang="en-US" b="1" dirty="0" err="1"/>
              <a:t>cutset</a:t>
            </a:r>
            <a:r>
              <a:rPr lang="en-US" b="1" dirty="0"/>
              <a:t> </a:t>
            </a:r>
            <a:r>
              <a:rPr lang="en-US" b="0" dirty="0"/>
              <a:t>is NP-hard</a:t>
            </a:r>
          </a:p>
          <a:p>
            <a:r>
              <a:rPr lang="en-US" b="0" dirty="0"/>
              <a:t>There is DFS based approximation algorithm with O(</a:t>
            </a:r>
            <a:r>
              <a:rPr lang="en-US" b="0" dirty="0" err="1"/>
              <a:t>v+E</a:t>
            </a:r>
            <a:r>
              <a:rPr lang="en-US" b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22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5767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23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5992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8707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a-I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8018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2975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041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6312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7444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3256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0424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fld id="{E090F9AB-FE22-43E2-87A6-E09D14818F73}" type="slidenum">
              <a:rPr lang="fa-IR" smtClean="0"/>
              <a:pPr/>
              <a:t>‹#›</a:t>
            </a:fld>
            <a:endParaRPr lang="fa-IR" dirty="0"/>
          </a:p>
        </p:txBody>
      </p:sp>
      <p:cxnSp>
        <p:nvCxnSpPr>
          <p:cNvPr id="5" name="officeArt object" descr="Line"/>
          <p:cNvCxnSpPr/>
          <p:nvPr userDrawn="1"/>
        </p:nvCxnSpPr>
        <p:spPr>
          <a:xfrm>
            <a:off x="0" y="1062446"/>
            <a:ext cx="12192000" cy="2086"/>
          </a:xfrm>
          <a:prstGeom prst="line">
            <a:avLst/>
          </a:prstGeom>
          <a:noFill/>
          <a:ln w="38100" cap="flat">
            <a:solidFill>
              <a:srgbClr val="808080"/>
            </a:solidFill>
            <a:prstDash val="solid"/>
            <a:miter lim="400000"/>
          </a:ln>
          <a:effectLst/>
        </p:spPr>
      </p:cxn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fa-I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RANSans"/>
                <a:ea typeface="Arial Unicode MS"/>
                <a:cs typeface="Arial" panose="020B0604020202020204" pitchFamily="34" charset="0"/>
              </a:rPr>
              <a:t> </a:t>
            </a:r>
            <a:endParaRPr kumimoji="0" lang="ar-SA" alt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a-IR" sz="1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a-I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kumimoji="0" lang="en-US" altLang="fa-I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65956" y="152399"/>
            <a:ext cx="10860088" cy="862013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2400" b="1"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pPr lvl="0"/>
            <a:endParaRPr lang="fa-I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65956" y="1625600"/>
            <a:ext cx="10906284" cy="45513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07695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6590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4586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697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8C5B0-6A1C-7DDB-DBEE-0A9DD447E6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28" y="1548468"/>
            <a:ext cx="5058999" cy="357687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703EE5-9B9B-A406-E1A3-D251B1F533CB}"/>
              </a:ext>
            </a:extLst>
          </p:cNvPr>
          <p:cNvSpPr txBox="1">
            <a:spLocks/>
          </p:cNvSpPr>
          <p:nvPr/>
        </p:nvSpPr>
        <p:spPr>
          <a:xfrm>
            <a:off x="665956" y="415171"/>
            <a:ext cx="10860088" cy="862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3600" dirty="0">
                <a:solidFill>
                  <a:srgbClr val="0070C0"/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مبانی و کاربردهای هوش مصنوعی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5711C5-6AC7-48E7-45C8-28EDA0F7C337}"/>
              </a:ext>
            </a:extLst>
          </p:cNvPr>
          <p:cNvSpPr txBox="1">
            <a:spLocks/>
          </p:cNvSpPr>
          <p:nvPr/>
        </p:nvSpPr>
        <p:spPr>
          <a:xfrm>
            <a:off x="1524000" y="5013074"/>
            <a:ext cx="8820150" cy="3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000" dirty="0">
                <a:latin typeface="Vazir" panose="020B0604020202020204" pitchFamily="34" charset="-78"/>
                <a:cs typeface="Vazir" panose="020B0604020202020204" pitchFamily="34" charset="-78"/>
              </a:rPr>
              <a:t>مدرس: مهدی جوانمردی</a:t>
            </a:r>
          </a:p>
        </p:txBody>
      </p:sp>
      <p:pic>
        <p:nvPicPr>
          <p:cNvPr id="8" name="Picture 7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924C8799-705D-550C-0F3C-5743777978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5"/>
          <a:stretch/>
        </p:blipFill>
        <p:spPr>
          <a:xfrm>
            <a:off x="8020889" y="5373572"/>
            <a:ext cx="486617" cy="47287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B53129-584D-1760-6551-8970D28A3E5A}"/>
              </a:ext>
            </a:extLst>
          </p:cNvPr>
          <p:cNvSpPr txBox="1">
            <a:spLocks/>
          </p:cNvSpPr>
          <p:nvPr/>
        </p:nvSpPr>
        <p:spPr>
          <a:xfrm>
            <a:off x="3672228" y="5532489"/>
            <a:ext cx="4523694" cy="425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2000" dirty="0">
                <a:latin typeface="Vazir" panose="020B0604020202020204" pitchFamily="34" charset="-78"/>
                <a:cs typeface="Vazir" panose="020B0604020202020204" pitchFamily="34" charset="-78"/>
              </a:rPr>
              <a:t>دانشکده مهندسی کامپیوتر دانشگاه صنعتی امیرکبیر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A230723-D5DF-A983-AFE3-A7148D6CB480}"/>
              </a:ext>
            </a:extLst>
          </p:cNvPr>
          <p:cNvSpPr txBox="1">
            <a:spLocks/>
          </p:cNvSpPr>
          <p:nvPr/>
        </p:nvSpPr>
        <p:spPr>
          <a:xfrm>
            <a:off x="4324991" y="6364885"/>
            <a:ext cx="3542017" cy="3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100" dirty="0">
                <a:solidFill>
                  <a:schemeClr val="bg1">
                    <a:lumMod val="50000"/>
                  </a:schemeClr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(الهام گرفته از محتوای درس هوش مصنوعی دانشگاه برکلی)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6936863-2C4D-B2E0-B922-B2E631FCF5B7}"/>
              </a:ext>
            </a:extLst>
          </p:cNvPr>
          <p:cNvSpPr txBox="1">
            <a:spLocks/>
          </p:cNvSpPr>
          <p:nvPr/>
        </p:nvSpPr>
        <p:spPr>
          <a:xfrm>
            <a:off x="1524000" y="1332245"/>
            <a:ext cx="9144000" cy="86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3600" dirty="0">
                <a:latin typeface="Vazir" panose="020B0604020202020204" pitchFamily="34" charset="-78"/>
                <a:cs typeface="Vazir" panose="020B0604020202020204" pitchFamily="34" charset="-78"/>
              </a:rPr>
              <a:t>مسائل </a:t>
            </a:r>
            <a:r>
              <a:rPr lang="fa-IR" sz="3600">
                <a:latin typeface="Vazir" panose="020B0604020202020204" pitchFamily="34" charset="-78"/>
                <a:cs typeface="Vazir" panose="020B0604020202020204" pitchFamily="34" charset="-78"/>
              </a:rPr>
              <a:t>ارضای محدودیت 2 </a:t>
            </a:r>
            <a:r>
              <a:rPr lang="fa-IR" sz="1800" dirty="0">
                <a:latin typeface="Vazir" panose="020B0604020202020204" pitchFamily="34" charset="-78"/>
                <a:cs typeface="Vazir" panose="020B0604020202020204" pitchFamily="34" charset="-78"/>
              </a:rPr>
              <a:t>(فصل 6.1 الی 6.5)</a:t>
            </a:r>
            <a:endParaRPr lang="fa-IR" sz="3600" dirty="0">
              <a:latin typeface="Vazir" panose="020B0604020202020204" pitchFamily="34" charset="-78"/>
              <a:cs typeface="Vazir" panose="020B0604020202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59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سازگاری </a:t>
            </a:r>
            <a:r>
              <a:rPr lang="en-US" dirty="0">
                <a:latin typeface="Vazir" panose="020B0604020202020204" pitchFamily="34" charset="-78"/>
                <a:cs typeface="Vazir" panose="020B0604020202020204" pitchFamily="34" charset="-78"/>
              </a:rPr>
              <a:t>K</a:t>
            </a:r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تایی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171" y="1307970"/>
            <a:ext cx="8665030" cy="45512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افزایش درجات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سازگاری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:</a:t>
            </a: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سازگاری 1تایی (سازگاری گره): دامنه هر گره منفرد دارای مقداری است که با محدودیت‌های یگانی 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Unary Constraints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آن گره مطابقت دارد</a:t>
            </a:r>
            <a:endParaRPr lang="en-US" sz="1600" dirty="0"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سازگاری 2تایی (سازگاری یال): برای هر جفت گره، هر تخصیص سازگار به یکی از گره‌ها را می‌توان به دیگری تعمیم داد</a:t>
            </a: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سازگاری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K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تایی: برای هر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k 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گره، هر تخصیص سازگار به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k-1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 گره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را می‌توان به گره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k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ام تعمیم داد</a:t>
            </a:r>
          </a:p>
          <a:p>
            <a:pPr marL="457200" marR="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fa-IR" sz="1600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هر چقدر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k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 بیشتر باشد، هزینه محاسبات بیشتر می‌شود</a:t>
            </a:r>
          </a:p>
          <a:p>
            <a:pPr algn="r" rtl="1">
              <a:lnSpc>
                <a:spcPct val="150000"/>
              </a:lnSpc>
            </a:pPr>
            <a:endParaRPr lang="fa-IR" i="1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(شما حالت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k=2</a:t>
            </a:r>
            <a: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را یاد گرفتید: سازگاری یال)</a:t>
            </a:r>
            <a:endParaRPr lang="fa-IR" i="1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96" y="1766480"/>
            <a:ext cx="22383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633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12697" y="142008"/>
            <a:ext cx="3431526" cy="8620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سازگاری </a:t>
            </a:r>
            <a:r>
              <a:rPr lang="en-US" dirty="0">
                <a:latin typeface="Vazir" panose="020B0604020202020204" pitchFamily="34" charset="-78"/>
                <a:cs typeface="Vazir" panose="020B0604020202020204" pitchFamily="34" charset="-78"/>
              </a:rPr>
              <a:t>K</a:t>
            </a:r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تایی قوی (</a:t>
            </a:r>
            <a:r>
              <a:rPr lang="en-US" dirty="0">
                <a:latin typeface="Vazir" panose="020B0604020202020204" pitchFamily="34" charset="-78"/>
                <a:cs typeface="Vazir" panose="020B0604020202020204" pitchFamily="34" charset="-78"/>
              </a:rPr>
              <a:t>Strong K-Consistency</a:t>
            </a:r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718" y="1307970"/>
            <a:ext cx="10955484" cy="45358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سازگاری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k</a:t>
            </a:r>
            <a: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تایی قوی: علاوه بر </a:t>
            </a:r>
            <a: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k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، برای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k-1, k-2, …, 1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سازگاری وجود داشته باشد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ادعا: سازگاری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n</a:t>
            </a:r>
            <a:r>
              <a:rPr lang="en-US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تایی قوی به این معنی است که ما می‌توانیم بدون عقبگرد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Backtracking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 مسئله را</a:t>
            </a: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حل کنیم!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چرا؟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هر انتساب به هر متغیری را انتخاب کنید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یک متغیر جدید انتخاب کنید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با سازگاری 2تایی، حداقل یک انتخاب سازگار با متغیر اولی وجود دارد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یک متغیر جدید انتخاب کنید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با سازگاری 3تایی، حداقل یک انتخاب سازگار با دو متغیر قبلی وجود دارد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...</a:t>
            </a:r>
            <a:endParaRPr lang="fa-IR" sz="1600" dirty="0">
              <a:solidFill>
                <a:srgbClr val="333399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روش‌های میانی زیادی بین سازگاری یال و سازگاری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n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تایی</a:t>
            </a:r>
            <a: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وجود دارد! </a:t>
            </a:r>
            <a:b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</a:b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(به عنوان مثال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k=3</a:t>
            </a:r>
            <a: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،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سازگاری مسیر نامیده می‌شود)</a:t>
            </a:r>
          </a:p>
        </p:txBody>
      </p:sp>
    </p:spTree>
    <p:extLst>
      <p:ext uri="{BB962C8B-B14F-4D97-AF65-F5344CB8AC3E}">
        <p14:creationId xmlns:p14="http://schemas.microsoft.com/office/powerpoint/2010/main" val="6777925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مرتب‌سازی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Ordering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5858C0-B6C2-1B65-6A97-CDD1AD4EC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55088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5C087E5-D298-76DD-0CCB-C94E5E9A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4324" y="4756300"/>
            <a:ext cx="3981451" cy="1907702"/>
          </a:xfrm>
          <a:prstGeom prst="rect">
            <a:avLst/>
          </a:prstGeom>
          <a:noFill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80DD525-1913-B456-2480-8D334AF5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476" t="2130"/>
          <a:stretch>
            <a:fillRect/>
          </a:stretch>
        </p:blipFill>
        <p:spPr bwMode="auto">
          <a:xfrm>
            <a:off x="1991522" y="2411073"/>
            <a:ext cx="843532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00869" y="169165"/>
            <a:ext cx="5790262" cy="8620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dirty="0"/>
              <a:t>مرتب‌سازی: حداقل مقادیر باقی‌مانده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Minimum Remaining Values</a:t>
            </a:r>
            <a:r>
              <a:rPr lang="fa-IR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29075" y="1307970"/>
            <a:ext cx="7477126" cy="55515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ترتیب متغیر: هیوریستیک حداقل مقادیر باقی‌مانده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MRV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)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متغیری را با کمترین مقادیر ممکن باقی‌مانده در دامنه خود انتخاب کنید</a:t>
            </a: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چرا حداقل به جای حداکثر؟</a:t>
            </a:r>
          </a:p>
          <a:p>
            <a:pPr marL="742950" lvl="1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همه متغیرها حتما باید مقداردهی شوند: در نتیجه از متغیر سخت‌تر شروع کن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همچنین "محدود ترین متغیر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"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Most Constrained Variable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نامیده می‌شود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مرتب‌سازی "شکست-به سرعت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"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Fail-Fast Ordering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dirty="0">
              <a:solidFill>
                <a:srgbClr val="333399"/>
              </a:solidFill>
              <a:latin typeface="Roboto" panose="02000000000000000000" pitchFamily="2" charset="0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کمکی: هیوریستیک درجه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degree heuristic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</a:p>
          <a:p>
            <a:pPr marL="742950" lvl="1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در هنگام برابری 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MRV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انتخاب متغیر دارای بیشترین محدودیت با دیگر متغیرها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4E5135-F124-1A5F-AEC8-E0DF141F1446}"/>
              </a:ext>
            </a:extLst>
          </p:cNvPr>
          <p:cNvSpPr/>
          <p:nvPr/>
        </p:nvSpPr>
        <p:spPr>
          <a:xfrm>
            <a:off x="3621159" y="2308160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C9F6E-0913-3A24-A93A-DE4DCA9FA022}"/>
              </a:ext>
            </a:extLst>
          </p:cNvPr>
          <p:cNvSpPr/>
          <p:nvPr/>
        </p:nvSpPr>
        <p:spPr>
          <a:xfrm>
            <a:off x="5860400" y="2308160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655F8E-BF60-EF6B-89A9-2C4391922119}"/>
              </a:ext>
            </a:extLst>
          </p:cNvPr>
          <p:cNvSpPr/>
          <p:nvPr/>
        </p:nvSpPr>
        <p:spPr>
          <a:xfrm>
            <a:off x="8138066" y="2328897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9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هیوریستیک درجه‌ای (</a:t>
            </a:r>
            <a:r>
              <a:rPr lang="en-US" dirty="0"/>
              <a:t>Degree Heuristic</a:t>
            </a:r>
            <a:r>
              <a:rPr lang="fa-IR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4389" y="1307970"/>
            <a:ext cx="7961812" cy="45358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مورد استفاده در صورت وجود چند متغیر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MRV</a:t>
            </a:r>
            <a:endParaRPr lang="fa-IR" dirty="0">
              <a:solidFill>
                <a:srgbClr val="333399"/>
              </a:solidFill>
              <a:latin typeface="Roboto" panose="02000000000000000000" pitchFamily="2" charset="0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هیوریتستیک درجه‌ای: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متغیری را انتخاب کنید که در بیشترین محدودیت‌ها بر متغیرهای باقی‌مانده شرکت دارد</a:t>
            </a: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چرا بیشتر به جای کمترین محدودیت‌ها؟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4993" y="3197996"/>
            <a:ext cx="8482013" cy="138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9164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870B7BF-22FB-B36D-D3F2-79924958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2010" y="4295774"/>
            <a:ext cx="4302256" cy="206057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16455" y="136525"/>
            <a:ext cx="5759089" cy="862013"/>
          </a:xfrm>
        </p:spPr>
        <p:txBody>
          <a:bodyPr>
            <a:normAutofit lnSpcReduction="10000"/>
          </a:bodyPr>
          <a:lstStyle/>
          <a:p>
            <a:r>
              <a:rPr lang="fa-IR" dirty="0"/>
              <a:t>مقدار اعمال‌کننده کمترین محدودیت</a:t>
            </a:r>
          </a:p>
          <a:p>
            <a:r>
              <a:rPr lang="fa-IR" dirty="0">
                <a:latin typeface="Helvetica Neue"/>
                <a:ea typeface="Arial Unicode MS"/>
              </a:rPr>
              <a:t>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Least Constraining Value</a:t>
            </a:r>
            <a:r>
              <a:rPr lang="fa-IR" dirty="0">
                <a:latin typeface="Helvetica Neue"/>
                <a:ea typeface="Arial Unicode MS"/>
              </a:rPr>
              <a:t>)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628900" y="1307970"/>
            <a:ext cx="8877301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ترتیب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مقدار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: مقدار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اعمال‌کننده 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کمترین محدود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یت</a:t>
            </a:r>
            <a:endParaRPr lang="en-US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با توجه به انتخاب متغیر، مقداری را انتخاب کنید که حداقل محدودیت را به دیگر متغیرها اعمال کند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یعنی مقداری که با تخصیص آن، کمترین تعداد مقادیر از بین مقادیر ممکن برای متغیرهای باقی‌مانده خط می‌خورند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توجه داشته باشید که برای تعیین این مقدار ممکن است مقداری محاسبات لازم باشد! </a:t>
            </a:r>
            <a:b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</a:b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(به عنوان مثال، اجرای مجدد فیلترینگ)</a:t>
            </a: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چرا حداقل به جای حداکثر؟</a:t>
            </a:r>
          </a:p>
          <a:p>
            <a:pPr marL="742950" lvl="1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همه مقادیر یک متغیر ممکن است لازم نباشد بررسی شود</a:t>
            </a:r>
          </a:p>
          <a:p>
            <a:pPr marL="742950" lvl="1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در نتیجه از مقادیر آسان‌تر شروع کن</a:t>
            </a: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ترکیب این ایده‌های مرتب‌‌سازی، حل 1000 وزیر را امکان پذیر می‌کند</a:t>
            </a:r>
          </a:p>
        </p:txBody>
      </p:sp>
    </p:spTree>
    <p:extLst>
      <p:ext uri="{BB962C8B-B14F-4D97-AF65-F5344CB8AC3E}">
        <p14:creationId xmlns:p14="http://schemas.microsoft.com/office/powerpoint/2010/main" val="3970628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ساختار</a:t>
            </a:r>
            <a:r>
              <a:rPr lang="en-US" dirty="0"/>
              <a:t> </a:t>
            </a:r>
            <a:r>
              <a:rPr lang="fa-IR" dirty="0"/>
              <a:t>(</a:t>
            </a:r>
            <a:r>
              <a:rPr lang="en-US" dirty="0"/>
              <a:t>Structure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68" y="1238113"/>
            <a:ext cx="7497263" cy="53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334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ساختار مسئله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899954" y="1307970"/>
                <a:ext cx="8606247" cy="47724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حالت ویژه: زیرمسائل مستقل</a:t>
                </a:r>
              </a:p>
              <a:p>
                <a:pPr marL="742950" lvl="1" indent="-285750" algn="r" rtl="1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مثال: تاسمانی (</a:t>
                </a:r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T</a:t>
                </a: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) و سرزمین اصلی تعامل ندارند</a:t>
                </a:r>
              </a:p>
              <a:p>
                <a:pPr marL="742950" lvl="1" indent="-285750" algn="r" rtl="1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endParaRPr lang="fa-IR" sz="1600" dirty="0">
                  <a:solidFill>
                    <a:srgbClr val="333399"/>
                  </a:solidFill>
                  <a:latin typeface="Helvetica Neue"/>
                  <a:ea typeface="Arial Unicode MS"/>
                  <a:cs typeface="Vazir" panose="020B0603030804020204" pitchFamily="34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زیرمسائل مستقل به عنوان اجزای متصل گراف محدودیت قابل شناسایی هستند</a:t>
                </a:r>
                <a:endParaRPr lang="en-US" dirty="0">
                  <a:solidFill>
                    <a:srgbClr val="333399"/>
                  </a:solidFill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fa-IR" dirty="0">
                  <a:solidFill>
                    <a:srgbClr val="333399"/>
                  </a:solidFill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فرض کنید نموداری از</a:t>
                </a:r>
                <a:r>
                  <a:rPr lang="en-US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n</a:t>
                </a:r>
                <a:r>
                  <a:rPr lang="en-US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 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 متغیر را می‌توان به زیرمسئله‌های تنها</a:t>
                </a:r>
                <a:r>
                  <a:rPr lang="en-US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c</a:t>
                </a:r>
                <a:r>
                  <a:rPr lang="en-US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 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 متغیره تقسیم کرد:</a:t>
                </a:r>
              </a:p>
              <a:p>
                <a:pPr marL="740664" lvl="1" indent="-285750" algn="r" rtl="1">
                  <a:lnSpc>
                    <a:spcPct val="150000"/>
                  </a:lnSpc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هزینه راه‌حل در بدترین حالت </a:t>
                </a:r>
                <a14:m>
                  <m:oMath xmlns:m="http://schemas.openxmlformats.org/officeDocument/2006/math">
                    <m:r>
                      <a:rPr lang="fa-IR" b="0" i="0" smtClean="0">
                        <a:latin typeface="Cambria Math" panose="02040503050406030204" pitchFamily="18" charset="0"/>
                        <a:ea typeface="Helvetica Neue"/>
                        <a:cs typeface="Vazir" panose="020B0603030804020204" pitchFamily="34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Helvetica Neue"/>
                        <a:cs typeface="Vazir" panose="020B0603030804020204" pitchFamily="34" charset="-78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Helvetica Neue"/>
                        <a:cs typeface="Vazir" panose="020B0603030804020204" pitchFamily="34" charset="-78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"/>
                            <a:cs typeface="Vazir" panose="020B0603030804020204" pitchFamily="34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/>
                            <a:cs typeface="Vazir" panose="020B0603030804020204" pitchFamily="34" charset="-78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"/>
                            <a:cs typeface="Vazir" panose="020B0603030804020204" pitchFamily="34" charset="-78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)</m:t>
                    </m:r>
                  </m:oMath>
                </a14:m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است، که نسبت به </a:t>
                </a:r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n</a:t>
                </a: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 خطی است</a:t>
                </a:r>
                <a:endParaRPr lang="en-US" sz="1600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740664" lvl="1" indent="-285750" algn="r" rtl="1">
                  <a:lnSpc>
                    <a:spcPct val="150000"/>
                  </a:lnSpc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مقایسه با هزینه</a:t>
                </a:r>
                <a:r>
                  <a:rPr lang="en-US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CSP </a:t>
                </a:r>
                <a:r>
                  <a:rPr lang="ar-SA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های عمومی، که در آن بدترین زما</a:t>
                </a:r>
                <a:r>
                  <a:rPr lang="fa-IR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ن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𝑂</m:t>
                    </m:r>
                    <m:r>
                      <a:rPr lang="en-US" sz="1600" i="1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(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𝑑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𝑛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)</m:t>
                    </m:r>
                  </m:oMath>
                </a14:m>
                <a:r>
                  <a:rPr lang="fa-IR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 </a:t>
                </a:r>
                <a:r>
                  <a:rPr lang="ar-SA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است</a:t>
                </a:r>
                <a:endParaRPr lang="fa-IR" sz="16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به عنوان مثال، </a:t>
                </a:r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n = 80، d = 2، c = 20</a:t>
                </a:r>
                <a:endParaRPr lang="fa-IR" sz="1600" dirty="0">
                  <a:latin typeface="Roboto" panose="02000000000000000000" pitchFamily="2" charset="0"/>
                  <a:ea typeface="Roboto" panose="02000000000000000000" pitchFamily="2" charset="0"/>
                  <a:cs typeface="Vazir" panose="020B0603030804020204" pitchFamily="34" charset="-78"/>
                </a:endParaRP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a-I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 Unicode MS"/>
                            <a:cs typeface="Helvetica Neue"/>
                          </a:rPr>
                        </m:ctrlPr>
                      </m:sSupPr>
                      <m:e>
                        <m:r>
                          <a:rPr lang="fa-I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 Unicode MS"/>
                            <a:cs typeface="Helvetica Neue"/>
                          </a:rPr>
                          <m:t>2</m:t>
                        </m:r>
                      </m:e>
                      <m:sup>
                        <m:r>
                          <a:rPr lang="fa-I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rial Unicode MS"/>
                            <a:cs typeface="Helvetica Neue"/>
                          </a:rPr>
                          <m:t>80</m:t>
                        </m:r>
                      </m:sup>
                    </m:sSup>
                  </m:oMath>
                </a14:m>
                <a:r>
                  <a:rPr lang="fa-IR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Arial Unicode MS"/>
                    <a:cs typeface="Helvetica Neue"/>
                  </a:rPr>
                  <a:t> </a:t>
                </a:r>
                <a:r>
                  <a:rPr lang="fa-IR" sz="1600" dirty="0">
                    <a:solidFill>
                      <a:srgbClr val="0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= 4 میلیارد سال با سرعت محاسبه 10 میلیون گره در ثانیه</a:t>
                </a: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</a:rPr>
                      <m:t>4</m:t>
                    </m:r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</a:rPr>
                      <m:t> ×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 = 0.4 ثانیه با سرعت محاسبه 10 میلیون گره در ثانیه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954" y="1307970"/>
                <a:ext cx="8606247" cy="4772460"/>
              </a:xfrm>
              <a:prstGeom prst="rect">
                <a:avLst/>
              </a:prstGeom>
              <a:blipFill>
                <a:blip r:embed="rId3"/>
                <a:stretch>
                  <a:fillRect t="-1662" r="-1275" b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1" y="1380583"/>
            <a:ext cx="2880359" cy="252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901965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62028" y="122342"/>
            <a:ext cx="3867944" cy="862013"/>
          </a:xfrm>
        </p:spPr>
        <p:txBody>
          <a:bodyPr/>
          <a:lstStyle/>
          <a:p>
            <a:r>
              <a:rPr lang="en-US" dirty="0"/>
              <a:t>CSP</a:t>
            </a:r>
            <a:r>
              <a:rPr lang="fa-IR" dirty="0"/>
              <a:t>های با ساختار درختی</a:t>
            </a:r>
            <a:r>
              <a:rPr lang="en-US" dirty="0"/>
              <a:t> </a:t>
            </a:r>
            <a:r>
              <a:rPr lang="fa-IR" dirty="0"/>
              <a:t>(</a:t>
            </a:r>
            <a:r>
              <a:rPr lang="en-US" dirty="0"/>
              <a:t>Tree-Structured CSPs</a:t>
            </a:r>
            <a:r>
              <a:rPr lang="fa-I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14995" y="4221150"/>
                <a:ext cx="9858102" cy="213520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قضیه: اگر گراف محدودیت فاقد حلقه باشد، </a:t>
                </a:r>
                <a:r>
                  <a:rPr lang="en-US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 CSP</a:t>
                </a: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را می</a:t>
                </a:r>
                <a: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‌</a:t>
                </a: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توان در زمان</a:t>
                </a:r>
                <a: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𝑂</m:t>
                    </m:r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.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)</m:t>
                    </m:r>
                  </m:oMath>
                </a14:m>
                <a:r>
                  <a:rPr lang="fa-IR" sz="2000" dirty="0">
                    <a:solidFill>
                      <a:schemeClr val="accent1">
                        <a:lumMod val="50000"/>
                      </a:schemeClr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 </a:t>
                </a: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حل کرد</a:t>
                </a:r>
              </a:p>
              <a:p>
                <a:pPr marL="742950" lvl="1" indent="-285750" algn="r" rtl="1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مقایسه با هزینه</a:t>
                </a:r>
                <a:r>
                  <a:rPr lang="en-US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CSP </a:t>
                </a:r>
                <a:r>
                  <a:rPr lang="ar-SA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های عمومی، که در آن بدترین زما</a:t>
                </a:r>
                <a:r>
                  <a:rPr lang="fa-IR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ن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𝑑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𝑛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)</m:t>
                    </m:r>
                  </m:oMath>
                </a14:m>
                <a:r>
                  <a:rPr lang="fa-IR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 </a:t>
                </a:r>
                <a:r>
                  <a:rPr lang="ar-SA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است</a:t>
                </a:r>
                <a:endParaRPr lang="fa-IR" sz="16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marL="742950" lvl="1" indent="-285750" algn="r" rtl="1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333399"/>
                  </a:solidFill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این ویژگی در مورد </a:t>
                </a:r>
                <a: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استنتاج</a:t>
                </a: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 احتمالی نیز صدق می</a:t>
                </a:r>
                <a: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‌</a:t>
                </a: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کند (</a:t>
                </a:r>
                <a: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مباحث بعدی</a:t>
                </a: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): </a:t>
                </a:r>
                <a:b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</a:b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نمونه</a:t>
                </a:r>
                <a: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‌</a:t>
                </a: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ای از رابطه بین محدودیت</a:t>
                </a:r>
                <a: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‌</a:t>
                </a: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های </a:t>
                </a:r>
                <a: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نحوی (</a:t>
                </a:r>
                <a:r>
                  <a:rPr lang="en-US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syntactic restrictions</a:t>
                </a:r>
                <a:r>
                  <a:rPr lang="fa-IR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)</a:t>
                </a:r>
                <a:r>
                  <a:rPr lang="ar-SA" dirty="0">
                    <a:solidFill>
                      <a:srgbClr val="333399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 و پیچیدگی استدلال</a:t>
                </a:r>
                <a:endParaRPr lang="en-US" dirty="0">
                  <a:solidFill>
                    <a:srgbClr val="333399"/>
                  </a:solidFill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95" y="4221150"/>
                <a:ext cx="9858102" cy="2135200"/>
              </a:xfrm>
              <a:prstGeom prst="rect">
                <a:avLst/>
              </a:prstGeom>
              <a:blipFill>
                <a:blip r:embed="rId3"/>
                <a:stretch>
                  <a:fillRect t="-1425" r="-1113" b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326048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CSP</a:t>
            </a:r>
            <a:r>
              <a:rPr lang="fa-IR" dirty="0"/>
              <a:t>های با ساختار درختی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65956" y="1157766"/>
                <a:ext cx="10840245" cy="545790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الگوریتم برای</a:t>
                </a:r>
                <a:r>
                  <a:rPr lang="en-US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CSP 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های دارای ساختار درختی:</a:t>
                </a: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ترتیب: یک متغیر ریشه را انتخاب کنید، متغیرها را طوری مرتب کنید که والدین بر فرزندان مقدم باشند</a:t>
                </a:r>
                <a:r>
                  <a:rPr lang="en-US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 </a:t>
                </a: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(</a:t>
                </a:r>
                <a:r>
                  <a:rPr lang="en-US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topological sort</a:t>
                </a: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)</a:t>
                </a:r>
              </a:p>
              <a:p>
                <a:pPr marL="914400" lvl="1" algn="r" rtl="1">
                  <a:spcAft>
                    <a:spcPts val="1200"/>
                  </a:spcAft>
                </a:pPr>
                <a:endParaRPr lang="fa-IR" sz="1600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914400" lvl="1" algn="r" rtl="1">
                  <a:spcAft>
                    <a:spcPts val="1200"/>
                  </a:spcAft>
                </a:pPr>
                <a:endParaRPr lang="fa-IR" sz="1600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914400" lvl="1" algn="r" rtl="1">
                  <a:spcAft>
                    <a:spcPts val="1200"/>
                  </a:spcAft>
                </a:pPr>
                <a:endParaRPr lang="fa-IR" sz="1600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914400" lvl="1" algn="r" rtl="1">
                  <a:spcAft>
                    <a:spcPts val="1200"/>
                  </a:spcAft>
                </a:pPr>
                <a:endParaRPr lang="fa-IR" sz="1600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914400" lvl="1" algn="r" rtl="1">
                  <a:spcAft>
                    <a:spcPts val="1200"/>
                  </a:spcAft>
                </a:pPr>
                <a:endParaRPr lang="fa-IR" sz="1600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740664" lvl="1" indent="-285750" algn="r" rtl="1">
                  <a:lnSpc>
                    <a:spcPct val="150000"/>
                  </a:lnSpc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حذف کردن رو به عقب:</a:t>
                </a:r>
                <a:endParaRPr lang="en-US" sz="1600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457200" marR="0" algn="r" rtl="1">
                  <a:spcBef>
                    <a:spcPts val="0"/>
                  </a:spcBef>
                  <a:spcAft>
                    <a:spcPts val="1200"/>
                  </a:spcAft>
                </a:pPr>
                <a:endParaRPr lang="fa-IR" sz="1600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تخصیص رو به جلو:</a:t>
                </a:r>
                <a:endParaRPr lang="fa-IR" sz="1600" b="1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457200" marR="0" algn="r" rtl="1">
                  <a:spcBef>
                    <a:spcPts val="0"/>
                  </a:spcBef>
                  <a:spcAft>
                    <a:spcPts val="1200"/>
                  </a:spcAft>
                </a:pPr>
                <a:endParaRPr lang="fa-IR" sz="1600" b="1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زمان اجرا: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𝑂</m:t>
                    </m:r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.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)</m:t>
                    </m:r>
                  </m:oMath>
                </a14:m>
                <a:r>
                  <a:rPr lang="fa-IR" sz="2000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 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(چرا؟)</a:t>
                </a:r>
              </a:p>
              <a:p>
                <a:pPr marL="285750" indent="-285750" algn="r" rtl="1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چرا این الگوریتم درست کار میکند؟</a:t>
                </a:r>
                <a:endParaRPr lang="en-US" dirty="0">
                  <a:solidFill>
                    <a:srgbClr val="333399"/>
                  </a:solidFill>
                  <a:latin typeface="Helvetica Neue"/>
                  <a:ea typeface="Arial Unicode MS"/>
                  <a:cs typeface="Vazir" panose="020B0603030804020204" pitchFamily="34" charset="-78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56" y="1157766"/>
                <a:ext cx="10840245" cy="5457904"/>
              </a:xfrm>
              <a:prstGeom prst="rect">
                <a:avLst/>
              </a:prstGeom>
              <a:blipFill>
                <a:blip r:embed="rId3"/>
                <a:stretch>
                  <a:fillRect t="-1229" r="-956" b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26" y="4321504"/>
            <a:ext cx="4962405" cy="2667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747" y="5180163"/>
            <a:ext cx="4670406" cy="261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A4A4D-9389-A7F7-9976-3911FCF4D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7854" y="1936224"/>
            <a:ext cx="5056379" cy="102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A25072-06FA-1C76-7DC3-BDC66447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19021" y="2109732"/>
            <a:ext cx="2388852" cy="135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A1177C-D79B-A7D3-DB5F-EF7B37FBE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978" y="2956683"/>
            <a:ext cx="214594" cy="2117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A3A3ADD-72CA-BF4B-9040-DD37D4E05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2355" y="3239000"/>
            <a:ext cx="214594" cy="211738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8701FC2B-EEA4-514E-163D-CE79D2F52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2355" y="3521318"/>
            <a:ext cx="214594" cy="211738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B83D16B9-151B-9752-30B2-6A6AA308D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733" y="3239000"/>
            <a:ext cx="214594" cy="211738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8982FAC9-24E1-C8B8-C6BF-9C58C3323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9110" y="2956683"/>
            <a:ext cx="214594" cy="2117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1D175C9D-5D57-DADE-7852-722C98666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9110" y="3239000"/>
            <a:ext cx="214594" cy="211738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41B7872B-8491-7B46-717A-A8C7A0BA8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9110" y="3521318"/>
            <a:ext cx="214594" cy="211738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E1EEB7ED-9497-9036-7A7D-8EA69C504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7487" y="3239000"/>
            <a:ext cx="214594" cy="211738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14D02A34-80B6-AAAC-43D8-444B3DE97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7487" y="3521318"/>
            <a:ext cx="214594" cy="211738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7A617108-8381-F800-4ACE-AA893CCC0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5864" y="3521318"/>
            <a:ext cx="214594" cy="211738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FD0C3B6B-711F-B212-9602-375AD7005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978" y="3521318"/>
            <a:ext cx="214594" cy="211738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1" name="Group 29">
            <a:extLst>
              <a:ext uri="{FF2B5EF4-FFF2-40B4-BE49-F238E27FC236}">
                <a16:creationId xmlns:a16="http://schemas.microsoft.com/office/drawing/2014/main" id="{87187DD1-19D9-96B5-2C15-136301AE1133}"/>
              </a:ext>
            </a:extLst>
          </p:cNvPr>
          <p:cNvGrpSpPr>
            <a:grpSpLocks/>
          </p:cNvGrpSpPr>
          <p:nvPr/>
        </p:nvGrpSpPr>
        <p:grpSpPr bwMode="auto">
          <a:xfrm>
            <a:off x="1690398" y="2618490"/>
            <a:ext cx="2074412" cy="930766"/>
            <a:chOff x="6553200" y="1981200"/>
            <a:chExt cx="2209800" cy="1004637"/>
          </a:xfrm>
        </p:grpSpPr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3EB1822C-4482-6B21-7B09-482B2AEE8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CB08DF6C-CAB6-3D02-5EFE-5D186FC82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B62D6C70-37AC-2CA8-7682-0C3FD7C6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5D2FB0C3-A990-17B8-9103-C5FC4DA71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F472BFCB-74F1-942F-4D4F-B6EC8D5D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E72E1954-B09F-1EB5-220E-EE031C48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C4E266F8-9B03-5A7F-01A9-B0AC823C6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CDA95176-7C4B-1B16-C118-BCBBB6760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93E6DFB8-FDA6-6029-38C2-E6B1B0EAD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E0BD9776-020D-269C-92D4-93EBF1B7D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9191AC23-CCC4-0681-BC0B-FFB9B9658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Right Arrow 30">
            <a:extLst>
              <a:ext uri="{FF2B5EF4-FFF2-40B4-BE49-F238E27FC236}">
                <a16:creationId xmlns:a16="http://schemas.microsoft.com/office/drawing/2014/main" id="{E426896B-2D23-1B9D-3F5F-AB67DEFC1CDC}"/>
              </a:ext>
            </a:extLst>
          </p:cNvPr>
          <p:cNvSpPr/>
          <p:nvPr/>
        </p:nvSpPr>
        <p:spPr>
          <a:xfrm>
            <a:off x="4523339" y="2392048"/>
            <a:ext cx="1166855" cy="988111"/>
          </a:xfrm>
          <a:prstGeom prst="rightArrow">
            <a:avLst/>
          </a:prstGeom>
          <a:solidFill>
            <a:srgbClr val="6699FF"/>
          </a:solidFill>
          <a:ln w="1905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95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امروز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3349" y="1468846"/>
            <a:ext cx="7240452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 </a:t>
            </a:r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" rtl="1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راه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‌‎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حل کارآمد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برای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CSP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ها</a:t>
            </a:r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>
              <a:buClr>
                <a:schemeClr val="accent1">
                  <a:lumMod val="50000"/>
                </a:schemeClr>
              </a:buClr>
              <a:buSzPct val="150000"/>
            </a:pPr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" rtl="1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جستجوی محلی</a:t>
            </a:r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74" y="2085915"/>
            <a:ext cx="6533921" cy="4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4636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CSP</a:t>
            </a:r>
            <a:r>
              <a:rPr lang="fa-IR" dirty="0"/>
              <a:t>های با ساختار درختی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42858" y="1409699"/>
                <a:ext cx="10883186" cy="4946651"/>
              </a:xfrm>
            </p:spPr>
            <p:txBody>
              <a:bodyPr>
                <a:noAutofit/>
              </a:bodyPr>
              <a:lstStyle/>
              <a:p>
                <a:pPr marL="285750" indent="-285750">
                  <a:lnSpc>
                    <a:spcPct val="12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ar-SA" dirty="0">
                    <a:solidFill>
                      <a:srgbClr val="333399"/>
                    </a:solidFill>
                  </a:rPr>
                  <a:t>ادعای 1: پس از </a:t>
                </a:r>
                <a:r>
                  <a:rPr lang="fa-IR" dirty="0">
                    <a:solidFill>
                      <a:srgbClr val="333399"/>
                    </a:solidFill>
                  </a:rPr>
                  <a:t>پیمایش</a:t>
                </a:r>
                <a:r>
                  <a:rPr lang="ar-SA" dirty="0">
                    <a:solidFill>
                      <a:srgbClr val="333399"/>
                    </a:solidFill>
                  </a:rPr>
                  <a:t> </a:t>
                </a:r>
                <a:r>
                  <a:rPr lang="fa-IR" dirty="0">
                    <a:solidFill>
                      <a:srgbClr val="333399"/>
                    </a:solidFill>
                  </a:rPr>
                  <a:t>رو </a:t>
                </a:r>
                <a:r>
                  <a:rPr lang="ar-SA" dirty="0">
                    <a:solidFill>
                      <a:srgbClr val="333399"/>
                    </a:solidFill>
                  </a:rPr>
                  <a:t>به عقب، </a:t>
                </a:r>
                <a:r>
                  <a:rPr lang="fa-IR" dirty="0">
                    <a:solidFill>
                      <a:srgbClr val="333399"/>
                    </a:solidFill>
                  </a:rPr>
                  <a:t>تمام</a:t>
                </a:r>
                <a:r>
                  <a:rPr lang="ar-SA" dirty="0">
                    <a:solidFill>
                      <a:srgbClr val="333399"/>
                    </a:solidFill>
                  </a:rPr>
                  <a:t> </a:t>
                </a:r>
                <a:r>
                  <a:rPr lang="fa-IR" dirty="0">
                    <a:solidFill>
                      <a:srgbClr val="333399"/>
                    </a:solidFill>
                  </a:rPr>
                  <a:t>یال‌</a:t>
                </a:r>
                <a:r>
                  <a:rPr lang="ar-SA" dirty="0">
                    <a:solidFill>
                      <a:srgbClr val="333399"/>
                    </a:solidFill>
                  </a:rPr>
                  <a:t>های ریشه به برگ سازگار هستند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ar-SA" dirty="0">
                    <a:solidFill>
                      <a:srgbClr val="333399"/>
                    </a:solidFill>
                  </a:rPr>
                  <a:t>اثبات: هر</a:t>
                </a:r>
                <a:r>
                  <a:rPr lang="fa-IR" dirty="0">
                    <a:solidFill>
                      <a:srgbClr val="33339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a-IR" sz="2000" dirty="0">
                    <a:solidFill>
                      <a:srgbClr val="333399"/>
                    </a:solidFill>
                  </a:rPr>
                  <a:t> </a:t>
                </a:r>
                <a:r>
                  <a:rPr lang="ar-SA" dirty="0">
                    <a:solidFill>
                      <a:srgbClr val="333399"/>
                    </a:solidFill>
                  </a:rPr>
                  <a:t>در یک نقطه</a:t>
                </a:r>
                <a:r>
                  <a:rPr lang="fa-IR" dirty="0">
                    <a:solidFill>
                      <a:srgbClr val="333399"/>
                    </a:solidFill>
                  </a:rPr>
                  <a:t> از پیمایش</a:t>
                </a:r>
                <a:r>
                  <a:rPr lang="ar-SA" dirty="0">
                    <a:solidFill>
                      <a:srgbClr val="333399"/>
                    </a:solidFill>
                  </a:rPr>
                  <a:t> سازگار</a:t>
                </a:r>
                <a:r>
                  <a:rPr lang="fa-IR" dirty="0">
                    <a:solidFill>
                      <a:srgbClr val="333399"/>
                    </a:solidFill>
                  </a:rPr>
                  <a:t> شده</a:t>
                </a:r>
                <a:r>
                  <a:rPr lang="ar-SA" dirty="0">
                    <a:solidFill>
                      <a:srgbClr val="333399"/>
                    </a:solidFill>
                  </a:rPr>
                  <a:t> بود و دامنه</a:t>
                </a:r>
                <a:r>
                  <a:rPr lang="en-US" dirty="0">
                    <a:solidFill>
                      <a:srgbClr val="333399"/>
                    </a:solidFill>
                  </a:rPr>
                  <a:t> Y </a:t>
                </a:r>
                <a:r>
                  <a:rPr lang="ar-SA" dirty="0">
                    <a:solidFill>
                      <a:srgbClr val="333399"/>
                    </a:solidFill>
                  </a:rPr>
                  <a:t>نمی</a:t>
                </a:r>
                <a:r>
                  <a:rPr lang="fa-IR" dirty="0">
                    <a:solidFill>
                      <a:srgbClr val="333399"/>
                    </a:solidFill>
                  </a:rPr>
                  <a:t>‌</a:t>
                </a:r>
                <a:r>
                  <a:rPr lang="ar-SA" dirty="0">
                    <a:solidFill>
                      <a:srgbClr val="333399"/>
                    </a:solidFill>
                  </a:rPr>
                  <a:t>توانست پس از آن کاهش یابد</a:t>
                </a:r>
                <a:br>
                  <a:rPr lang="en-US" dirty="0">
                    <a:solidFill>
                      <a:srgbClr val="333399"/>
                    </a:solidFill>
                  </a:rPr>
                </a:br>
                <a:r>
                  <a:rPr lang="ar-SA" dirty="0">
                    <a:solidFill>
                      <a:srgbClr val="333399"/>
                    </a:solidFill>
                  </a:rPr>
                  <a:t>(زیرا فرزندان </a:t>
                </a:r>
                <a:r>
                  <a:rPr lang="en-US" dirty="0">
                    <a:solidFill>
                      <a:srgbClr val="333399"/>
                    </a:solidFill>
                  </a:rPr>
                  <a:t>Y</a:t>
                </a:r>
                <a:r>
                  <a:rPr lang="fa-IR" dirty="0">
                    <a:solidFill>
                      <a:srgbClr val="333399"/>
                    </a:solidFill>
                  </a:rPr>
                  <a:t> </a:t>
                </a:r>
                <a:r>
                  <a:rPr lang="ar-SA" dirty="0">
                    <a:solidFill>
                      <a:srgbClr val="333399"/>
                    </a:solidFill>
                  </a:rPr>
                  <a:t>قبل از </a:t>
                </a:r>
                <a:r>
                  <a:rPr lang="en-US" dirty="0">
                    <a:solidFill>
                      <a:srgbClr val="333399"/>
                    </a:solidFill>
                  </a:rPr>
                  <a:t>Y </a:t>
                </a:r>
                <a:r>
                  <a:rPr lang="fa-IR" dirty="0">
                    <a:solidFill>
                      <a:srgbClr val="333399"/>
                    </a:solidFill>
                  </a:rPr>
                  <a:t> </a:t>
                </a:r>
                <a:r>
                  <a:rPr lang="ar-SA" dirty="0">
                    <a:solidFill>
                      <a:srgbClr val="333399"/>
                    </a:solidFill>
                  </a:rPr>
                  <a:t>پردازش شده بودند)</a:t>
                </a:r>
                <a:endParaRPr lang="en-US" dirty="0">
                  <a:solidFill>
                    <a:srgbClr val="333399"/>
                  </a:solidFill>
                </a:endParaRPr>
              </a:p>
              <a:p>
                <a:pPr>
                  <a:lnSpc>
                    <a:spcPct val="120000"/>
                  </a:lnSpc>
                  <a:buSzPct val="250000"/>
                </a:pPr>
                <a:endParaRPr lang="en-US" dirty="0">
                  <a:solidFill>
                    <a:srgbClr val="333399"/>
                  </a:solidFill>
                </a:endParaRPr>
              </a:p>
              <a:p>
                <a:pPr>
                  <a:lnSpc>
                    <a:spcPct val="120000"/>
                  </a:lnSpc>
                  <a:buSzPct val="250000"/>
                </a:pPr>
                <a:endParaRPr lang="en-US" dirty="0">
                  <a:solidFill>
                    <a:srgbClr val="333399"/>
                  </a:solidFill>
                </a:endParaRPr>
              </a:p>
              <a:p>
                <a:pPr>
                  <a:lnSpc>
                    <a:spcPct val="120000"/>
                  </a:lnSpc>
                  <a:buSzPct val="250000"/>
                </a:pPr>
                <a:endParaRPr lang="ar-SA" dirty="0">
                  <a:solidFill>
                    <a:srgbClr val="333399"/>
                  </a:solidFill>
                </a:endParaRPr>
              </a:p>
              <a:p>
                <a:pPr marL="285750" indent="-285750">
                  <a:lnSpc>
                    <a:spcPct val="10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ar-SA" dirty="0">
                    <a:solidFill>
                      <a:srgbClr val="333399"/>
                    </a:solidFill>
                  </a:rPr>
                  <a:t>ادعای 2: اگر </a:t>
                </a:r>
                <a:r>
                  <a:rPr lang="fa-IR" dirty="0">
                    <a:solidFill>
                      <a:srgbClr val="333399"/>
                    </a:solidFill>
                  </a:rPr>
                  <a:t>یال‌</a:t>
                </a:r>
                <a:r>
                  <a:rPr lang="ar-SA" dirty="0">
                    <a:solidFill>
                      <a:srgbClr val="333399"/>
                    </a:solidFill>
                  </a:rPr>
                  <a:t>های ریشه به برگ </a:t>
                </a:r>
                <a:r>
                  <a:rPr lang="fa-IR" dirty="0">
                    <a:solidFill>
                      <a:srgbClr val="333399"/>
                    </a:solidFill>
                  </a:rPr>
                  <a:t>سازگار</a:t>
                </a:r>
                <a:r>
                  <a:rPr lang="ar-SA" dirty="0">
                    <a:solidFill>
                      <a:srgbClr val="333399"/>
                    </a:solidFill>
                  </a:rPr>
                  <a:t> باشند، تخصیص رو به جلو </a:t>
                </a:r>
                <a:r>
                  <a:rPr lang="fa-IR" dirty="0">
                    <a:solidFill>
                      <a:srgbClr val="333399"/>
                    </a:solidFill>
                  </a:rPr>
                  <a:t>عقبگرد</a:t>
                </a:r>
                <a:r>
                  <a:rPr lang="en-US" dirty="0">
                    <a:solidFill>
                      <a:srgbClr val="333399"/>
                    </a:solidFill>
                  </a:rPr>
                  <a:t> </a:t>
                </a:r>
                <a:r>
                  <a:rPr lang="fa-IR" dirty="0">
                    <a:solidFill>
                      <a:srgbClr val="333399"/>
                    </a:solidFill>
                  </a:rPr>
                  <a:t>(</a:t>
                </a:r>
                <a:r>
                  <a:rPr lang="en-US" dirty="0">
                    <a:solidFill>
                      <a:srgbClr val="333399"/>
                    </a:solidFill>
                  </a:rPr>
                  <a:t>Backtrack</a:t>
                </a:r>
                <a:r>
                  <a:rPr lang="fa-IR" dirty="0">
                    <a:solidFill>
                      <a:srgbClr val="333399"/>
                    </a:solidFill>
                  </a:rPr>
                  <a:t>) نخواهد داشت</a:t>
                </a:r>
                <a:r>
                  <a:rPr lang="ar-SA" dirty="0">
                    <a:solidFill>
                      <a:srgbClr val="333399"/>
                    </a:solidFill>
                  </a:rPr>
                  <a:t>.</a:t>
                </a:r>
              </a:p>
              <a:p>
                <a:pPr marL="285750" indent="-285750">
                  <a:lnSpc>
                    <a:spcPct val="12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ar-SA" dirty="0">
                  <a:solidFill>
                    <a:srgbClr val="333399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333399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ar-SA" dirty="0">
                    <a:solidFill>
                      <a:srgbClr val="333399"/>
                    </a:solidFill>
                  </a:rPr>
                  <a:t>چرا این الگوریتم با </a:t>
                </a:r>
                <a:r>
                  <a:rPr lang="fa-IR" dirty="0">
                    <a:solidFill>
                      <a:srgbClr val="333399"/>
                    </a:solidFill>
                  </a:rPr>
                  <a:t>دور‌</a:t>
                </a:r>
                <a:r>
                  <a:rPr lang="ar-SA" dirty="0">
                    <a:solidFill>
                      <a:srgbClr val="333399"/>
                    </a:solidFill>
                  </a:rPr>
                  <a:t>های </a:t>
                </a:r>
                <a:r>
                  <a:rPr lang="fa-IR" dirty="0">
                    <a:solidFill>
                      <a:srgbClr val="333399"/>
                    </a:solidFill>
                  </a:rPr>
                  <a:t>گراف</a:t>
                </a:r>
                <a:r>
                  <a:rPr lang="ar-SA" dirty="0">
                    <a:solidFill>
                      <a:srgbClr val="333399"/>
                    </a:solidFill>
                  </a:rPr>
                  <a:t> محدودیت کار نمی</a:t>
                </a:r>
                <a:r>
                  <a:rPr lang="fa-IR" dirty="0">
                    <a:solidFill>
                      <a:srgbClr val="333399"/>
                    </a:solidFill>
                  </a:rPr>
                  <a:t>‌</a:t>
                </a:r>
                <a:r>
                  <a:rPr lang="ar-SA" dirty="0">
                    <a:solidFill>
                      <a:srgbClr val="333399"/>
                    </a:solidFill>
                  </a:rPr>
                  <a:t>کند؟</a:t>
                </a:r>
                <a:endParaRPr lang="fa-IR" dirty="0">
                  <a:solidFill>
                    <a:srgbClr val="333399"/>
                  </a:solidFill>
                </a:endParaRPr>
              </a:p>
              <a:p>
                <a:pPr marL="285750" indent="-285750">
                  <a:lnSpc>
                    <a:spcPct val="12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</a:rPr>
                  <a:t>توجه: این ایده اصلی را دوباره با شبکه‌های بیز خواهیم دید</a:t>
                </a:r>
                <a:r>
                  <a:rPr lang="en-US" dirty="0">
                    <a:solidFill>
                      <a:srgbClr val="333399"/>
                    </a:solidFill>
                  </a:rPr>
                  <a:t>.</a:t>
                </a:r>
                <a:endParaRPr lang="ar-SA" dirty="0">
                  <a:solidFill>
                    <a:srgbClr val="333399"/>
                  </a:solidFill>
                </a:endParaRPr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42858" y="1409699"/>
                <a:ext cx="10883186" cy="4946651"/>
              </a:xfrm>
              <a:blipFill>
                <a:blip r:embed="rId3"/>
                <a:stretch>
                  <a:fillRect t="-2463" r="-952" b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2147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بهبود ساختار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80" y="1261314"/>
            <a:ext cx="7206239" cy="50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56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CSP</a:t>
            </a:r>
            <a:r>
              <a:rPr lang="fa-IR" dirty="0"/>
              <a:t>های تقریباً با ساختار درختی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25893" y="4161607"/>
                <a:ext cx="10906284" cy="2091147"/>
              </a:xfrm>
            </p:spPr>
            <p:txBody>
              <a:bodyPr>
                <a:normAutofit fontScale="92500"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</a:rPr>
                  <a:t>شرطی‌سازی (</a:t>
                </a:r>
                <a:r>
                  <a:rPr lang="en-US" dirty="0">
                    <a:solidFill>
                      <a:srgbClr val="333399"/>
                    </a:solidFill>
                  </a:rPr>
                  <a:t>Conditioning</a:t>
                </a:r>
                <a:r>
                  <a:rPr lang="fa-IR" dirty="0">
                    <a:solidFill>
                      <a:srgbClr val="333399"/>
                    </a:solidFill>
                  </a:rPr>
                  <a:t>): یک متغیر را مقدار‌دهی کنید، دامنه‌‌ی همسایه‌های آن را هرس کنید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</a:rPr>
                  <a:t>شرطی‌سازی </a:t>
                </a:r>
                <a:r>
                  <a:rPr lang="en-US" dirty="0">
                    <a:solidFill>
                      <a:srgbClr val="333399"/>
                    </a:solidFill>
                  </a:rPr>
                  <a:t>Cycle </a:t>
                </a:r>
                <a:r>
                  <a:rPr lang="en-US" dirty="0" err="1">
                    <a:solidFill>
                      <a:srgbClr val="333399"/>
                    </a:solidFill>
                  </a:rPr>
                  <a:t>Cutset</a:t>
                </a:r>
                <a:r>
                  <a:rPr lang="fa-IR" dirty="0">
                    <a:solidFill>
                      <a:srgbClr val="333399"/>
                    </a:solidFill>
                  </a:rPr>
                  <a:t> : مقدار‌دهی مجموعه‌ای از متغیرها به گونه‌ای که گراف محدودیت باقی‌مانده یک درخت باشد</a:t>
                </a:r>
                <a:br>
                  <a:rPr lang="fa-IR" dirty="0">
                    <a:solidFill>
                      <a:srgbClr val="333399"/>
                    </a:solidFill>
                  </a:rPr>
                </a:br>
                <a:r>
                  <a:rPr lang="fa-IR" dirty="0">
                    <a:solidFill>
                      <a:srgbClr val="333399"/>
                    </a:solidFill>
                  </a:rPr>
                  <a:t>(امتحان کردن همه‌ی حالات)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333399"/>
                    </a:solidFill>
                  </a:rPr>
                  <a:t>Cutset</a:t>
                </a:r>
                <a:r>
                  <a:rPr lang="fa-IR" dirty="0">
                    <a:solidFill>
                      <a:srgbClr val="333399"/>
                    </a:solidFill>
                  </a:rPr>
                  <a:t> به اندازه</a:t>
                </a:r>
                <a:r>
                  <a:rPr lang="en-US" dirty="0">
                    <a:solidFill>
                      <a:srgbClr val="333399"/>
                    </a:solidFill>
                  </a:rPr>
                  <a:t>c </a:t>
                </a:r>
                <a:r>
                  <a:rPr lang="fa-IR" dirty="0">
                    <a:solidFill>
                      <a:srgbClr val="333399"/>
                    </a:solidFill>
                  </a:rPr>
                  <a:t>، زمان اجرای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sz="2000" dirty="0">
                    <a:solidFill>
                      <a:srgbClr val="333399"/>
                    </a:solidFill>
                  </a:rPr>
                  <a:t> </a:t>
                </a:r>
                <a:r>
                  <a:rPr lang="fa-IR" dirty="0">
                    <a:solidFill>
                      <a:srgbClr val="333399"/>
                    </a:solidFill>
                  </a:rPr>
                  <a:t>را دارد، برای</a:t>
                </a:r>
                <a:r>
                  <a:rPr lang="en-US" dirty="0">
                    <a:solidFill>
                      <a:srgbClr val="333399"/>
                    </a:solidFill>
                  </a:rPr>
                  <a:t>c </a:t>
                </a:r>
                <a:r>
                  <a:rPr lang="fa-IR" dirty="0">
                    <a:solidFill>
                      <a:srgbClr val="333399"/>
                    </a:solidFill>
                  </a:rPr>
                  <a:t>های کوچک بسیار سریع است</a:t>
                </a:r>
                <a:endParaRPr lang="en-US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25893" y="4161607"/>
                <a:ext cx="10906284" cy="2091147"/>
              </a:xfrm>
              <a:blipFill>
                <a:blip r:embed="rId3"/>
                <a:stretch>
                  <a:fillRect t="-3499" r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223403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75041" y="183572"/>
            <a:ext cx="3441917" cy="8620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dirty="0"/>
              <a:t>شرطی‌سازی </a:t>
            </a:r>
            <a:r>
              <a:rPr lang="en-US" dirty="0"/>
              <a:t>Cutset</a:t>
            </a:r>
            <a:r>
              <a:rPr lang="fa-IR" dirty="0"/>
              <a:t> (</a:t>
            </a:r>
            <a:r>
              <a:rPr lang="en-US" dirty="0"/>
              <a:t>Cutset Conditioning</a:t>
            </a:r>
            <a:r>
              <a:rPr lang="fa-IR" dirty="0"/>
              <a:t>)</a:t>
            </a:r>
            <a:endParaRPr lang="fa-IR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FC1321-3B65-484E-C25D-2D4D57EE0D08}"/>
              </a:ext>
            </a:extLst>
          </p:cNvPr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8F3638-B18F-B6FB-EB74-EFAABC419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792D75-276E-2DFB-3F77-4A9C2A3DC7F1}"/>
                </a:ext>
              </a:extLst>
            </p:cNvPr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9D1334-6F5D-C7DB-1BF4-38F634BE408D}"/>
                </a:ext>
              </a:extLst>
            </p:cNvPr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DE06D70-3C66-51ED-31FF-0FE26ABE0709}"/>
              </a:ext>
            </a:extLst>
          </p:cNvPr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1AFDD1-66A4-F6AE-2957-71B086DCF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3F7303-A02A-8D29-261D-7F19EBD3270E}"/>
                </a:ext>
              </a:extLst>
            </p:cNvPr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947C-FBB2-F72E-11CA-4C45AA063101}"/>
                </a:ext>
              </a:extLst>
            </p:cNvPr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F338C8-83AB-2B18-DE75-F1B7D9AEF56E}"/>
              </a:ext>
            </a:extLst>
          </p:cNvPr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F6D423-3D7D-A8EF-4AE4-AAA176614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F87304-35FD-0DD8-FC08-D6B1338C4E87}"/>
                </a:ext>
              </a:extLst>
            </p:cNvPr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819D4-7381-D236-A81E-A11CC119384D}"/>
                </a:ext>
              </a:extLst>
            </p:cNvPr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40F375-B700-0C2F-A610-F301035DFC20}"/>
              </a:ext>
            </a:extLst>
          </p:cNvPr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C23E3-82EC-BE14-2908-20054719C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5C027E-79E6-445E-461B-E2B5567706A4}"/>
                </a:ext>
              </a:extLst>
            </p:cNvPr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661CF7-5EE7-F11F-60E7-EFEBC66FDEAC}"/>
                </a:ext>
              </a:extLst>
            </p:cNvPr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1" name="Picture 6">
            <a:extLst>
              <a:ext uri="{FF2B5EF4-FFF2-40B4-BE49-F238E27FC236}">
                <a16:creationId xmlns:a16="http://schemas.microsoft.com/office/drawing/2014/main" id="{E62C3967-0EB5-5382-1A15-71FE6E04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6DAFB16-2EBC-E54B-A2D1-4CB20DC1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842EC64A-FD44-DDB0-3045-98927615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D188DE-6428-7820-386C-0224148FDF76}"/>
              </a:ext>
            </a:extLst>
          </p:cNvPr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299743-C4C0-2F57-CAF6-BA81A5446D96}"/>
              </a:ext>
            </a:extLst>
          </p:cNvPr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642900-EDC5-597A-1E44-D85986005264}"/>
              </a:ext>
            </a:extLst>
          </p:cNvPr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0C5917-08C6-3644-BA3C-C3737E5B9DE1}"/>
              </a:ext>
            </a:extLst>
          </p:cNvPr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37A48A-6799-BA9F-DD52-07B76A842A56}"/>
              </a:ext>
            </a:extLst>
          </p:cNvPr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8DF32D-E1C1-F271-6550-2C5A8D79116D}"/>
              </a:ext>
            </a:extLst>
          </p:cNvPr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39">
            <a:extLst>
              <a:ext uri="{FF2B5EF4-FFF2-40B4-BE49-F238E27FC236}">
                <a16:creationId xmlns:a16="http://schemas.microsoft.com/office/drawing/2014/main" id="{9093DAC5-6FFC-EEC9-6464-96FEF2FF5836}"/>
              </a:ext>
            </a:extLst>
          </p:cNvPr>
          <p:cNvSpPr/>
          <p:nvPr/>
        </p:nvSpPr>
        <p:spPr>
          <a:xfrm>
            <a:off x="418289" y="2743200"/>
            <a:ext cx="2782111" cy="6858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1"/>
            <a:r>
              <a:rPr lang="fa-IR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مقدار‌دهی </a:t>
            </a:r>
            <a:r>
              <a:rPr lang="en-US" sz="1600" dirty="0" err="1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cutset</a:t>
            </a:r>
            <a:br>
              <a:rPr lang="fa-IR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(امتحان کردن تمام حالات)</a:t>
            </a:r>
            <a:endParaRPr lang="en-US" sz="160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1" name="Rounded Rectangle 40">
            <a:extLst>
              <a:ext uri="{FF2B5EF4-FFF2-40B4-BE49-F238E27FC236}">
                <a16:creationId xmlns:a16="http://schemas.microsoft.com/office/drawing/2014/main" id="{A3EBA9DA-48EF-C78F-7C0E-FE1F52230AAD}"/>
              </a:ext>
            </a:extLst>
          </p:cNvPr>
          <p:cNvSpPr/>
          <p:nvPr/>
        </p:nvSpPr>
        <p:spPr>
          <a:xfrm>
            <a:off x="418289" y="3886200"/>
            <a:ext cx="2782111" cy="6858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1"/>
            <a:r>
              <a:rPr lang="en-US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CSP</a:t>
            </a:r>
            <a:r>
              <a:rPr lang="fa-IR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باقی‌مانده را برای هر انتساب محسابه کنید</a:t>
            </a:r>
            <a:endParaRPr lang="en-US" sz="160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2" name="Rounded Rectangle 41">
            <a:extLst>
              <a:ext uri="{FF2B5EF4-FFF2-40B4-BE49-F238E27FC236}">
                <a16:creationId xmlns:a16="http://schemas.microsoft.com/office/drawing/2014/main" id="{ABD65BA8-9830-03EF-58DA-5E4A696834F8}"/>
              </a:ext>
            </a:extLst>
          </p:cNvPr>
          <p:cNvSpPr/>
          <p:nvPr/>
        </p:nvSpPr>
        <p:spPr>
          <a:xfrm>
            <a:off x="418289" y="5029200"/>
            <a:ext cx="2782111" cy="6858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1"/>
            <a:r>
              <a:rPr lang="en-US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CSP</a:t>
            </a:r>
            <a:r>
              <a:rPr lang="fa-IR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های باقی‌مانده را حل کنید (ساختار درختی)</a:t>
            </a:r>
            <a:endParaRPr lang="en-US" sz="160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3" name="Rounded Rectangle 42">
            <a:extLst>
              <a:ext uri="{FF2B5EF4-FFF2-40B4-BE49-F238E27FC236}">
                <a16:creationId xmlns:a16="http://schemas.microsoft.com/office/drawing/2014/main" id="{3DDBB5BD-EA06-AC92-AD99-427FE749C85B}"/>
              </a:ext>
            </a:extLst>
          </p:cNvPr>
          <p:cNvSpPr/>
          <p:nvPr/>
        </p:nvSpPr>
        <p:spPr>
          <a:xfrm>
            <a:off x="418289" y="1600200"/>
            <a:ext cx="2782111" cy="6858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rtl="1"/>
            <a:r>
              <a:rPr lang="fa-IR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یک </a:t>
            </a:r>
            <a:r>
              <a:rPr lang="en-US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cycle </a:t>
            </a:r>
            <a:r>
              <a:rPr lang="en-US" sz="1600" dirty="0" err="1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cutset</a:t>
            </a:r>
            <a:r>
              <a:rPr lang="fa-IR" sz="1600" dirty="0">
                <a:solidFill>
                  <a:schemeClr val="tx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انتخاب کنید</a:t>
            </a:r>
            <a:endParaRPr lang="en-US" sz="1600" dirty="0">
              <a:solidFill>
                <a:schemeClr val="tx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6212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آزمونک </a:t>
            </a:r>
            <a:r>
              <a:rPr lang="en-US" dirty="0"/>
              <a:t>Cutset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3349" y="1468846"/>
            <a:ext cx="724045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" rtl="1"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کوچک‌ترین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cycle </a:t>
            </a:r>
            <a:r>
              <a:rPr lang="en-US" dirty="0" err="1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cutset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را برای گراف زیر پیدا کنید</a:t>
            </a: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 descr="cutset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2392176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398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تجزیه درخت* (</a:t>
            </a:r>
            <a:r>
              <a:rPr lang="en-US" dirty="0"/>
              <a:t>Tree Decomposition</a:t>
            </a:r>
            <a:r>
              <a:rPr lang="fa-IR" dirty="0"/>
              <a:t>)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84617" y="1307970"/>
            <a:ext cx="7221583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ایده: یک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گراف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با ساختار درختی از متغیرهای بزرگ ایجاد کنید</a:t>
            </a: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هر متغیر بزرگ بخشی از </a:t>
            </a:r>
            <a:r>
              <a:rPr lang="en-US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CSP</a:t>
            </a: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اصلی را رمزگذاری می‌کند</a:t>
            </a: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زیرمسئله‌ها 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برای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تضمین 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راه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حل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های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سازگار، 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هم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پوشانی دارند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585" t="953" b="24023"/>
          <a:stretch>
            <a:fillRect/>
          </a:stretch>
        </p:blipFill>
        <p:spPr bwMode="auto">
          <a:xfrm>
            <a:off x="416110" y="1267332"/>
            <a:ext cx="3247026" cy="215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" name="Rounded Rectangle 25">
            <a:extLst>
              <a:ext uri="{FF2B5EF4-FFF2-40B4-BE49-F238E27FC236}">
                <a16:creationId xmlns:a16="http://schemas.microsoft.com/office/drawing/2014/main" id="{A6D6DC4B-A5DA-9982-B43E-484E9B7C4142}"/>
              </a:ext>
            </a:extLst>
          </p:cNvPr>
          <p:cNvSpPr/>
          <p:nvPr/>
        </p:nvSpPr>
        <p:spPr>
          <a:xfrm>
            <a:off x="1969510" y="3788333"/>
            <a:ext cx="1676400" cy="1905000"/>
          </a:xfrm>
          <a:prstGeom prst="round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E0373FB-8D48-C9B8-8206-70A5FFB29132}"/>
              </a:ext>
            </a:extLst>
          </p:cNvPr>
          <p:cNvCxnSpPr>
            <a:stCxn id="118" idx="3"/>
            <a:endCxn id="138" idx="1"/>
          </p:cNvCxnSpPr>
          <p:nvPr/>
        </p:nvCxnSpPr>
        <p:spPr>
          <a:xfrm>
            <a:off x="3645910" y="4740833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8C428831-B271-9834-C18F-2F57F8F27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110" y="3407335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4C80BB0-A8D6-953A-7214-9BB38977A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6510" y="3407335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BD3404-449C-FF1A-57F4-0A2EFFC4E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3910" y="3407335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55B88D2-C3AE-D4A7-4228-242123FDC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1310" y="3407335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/>
              <a:t>M4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49AA9E5-B4BA-A10A-A777-256C3A7769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9351" y="5800252"/>
                <a:ext cx="2836718" cy="738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36" tIns="45718" rIns="91436" bIns="4571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𝑊𝐴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𝑁𝑇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𝑊𝐴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𝑁𝑇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49AA9E5-B4BA-A10A-A777-256C3A77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9351" y="5800252"/>
                <a:ext cx="2836718" cy="738660"/>
              </a:xfrm>
              <a:prstGeom prst="rect">
                <a:avLst/>
              </a:prstGeom>
              <a:blipFill>
                <a:blip r:embed="rId4"/>
                <a:stretch>
                  <a:fillRect b="-2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A45CCD8-7804-E8F4-AD04-0B4B038EDA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0" y="5765461"/>
                <a:ext cx="4746913" cy="7694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36" tIns="45718" rIns="91436" bIns="45718">
                <a:spAutoFit/>
              </a:bodyPr>
              <a:lstStyle/>
              <a:p>
                <a:r>
                  <a:rPr lang="en-US" sz="1600" dirty="0">
                    <a:solidFill>
                      <a:srgbClr val="7030A0"/>
                    </a:solidFill>
                  </a:rPr>
                  <a:t>Agree</a:t>
                </a:r>
                <a:r>
                  <a:rPr lang="fa-IR" sz="1600" dirty="0">
                    <a:solidFill>
                      <a:srgbClr val="7030A0"/>
                    </a:solidFill>
                  </a:rPr>
                  <a:t>(</a:t>
                </a:r>
                <a:r>
                  <a:rPr lang="fa-IR" sz="1400" dirty="0">
                    <a:solidFill>
                      <a:srgbClr val="7030A0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توافق</a:t>
                </a:r>
                <a:r>
                  <a:rPr lang="fa-IR" sz="1600" dirty="0">
                    <a:solidFill>
                      <a:srgbClr val="7030A0"/>
                    </a:solidFill>
                  </a:rPr>
                  <a:t>) </a:t>
                </a:r>
                <a:r>
                  <a:rPr lang="en-US" sz="1600" dirty="0">
                    <a:solidFill>
                      <a:srgbClr val="7030A0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{(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𝑊𝐴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𝑆𝐴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𝑁𝑇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𝑆𝐴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…}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A45CCD8-7804-E8F4-AD04-0B4B038ED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0" y="5765461"/>
                <a:ext cx="4746913" cy="769437"/>
              </a:xfrm>
              <a:prstGeom prst="rect">
                <a:avLst/>
              </a:prstGeom>
              <a:blipFill>
                <a:blip r:embed="rId5"/>
                <a:stretch>
                  <a:fillRect l="-642" t="-3968" b="-238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0815CC79-BE5A-FD5F-D1DF-8FFD3257862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811599" y="4485338"/>
            <a:ext cx="2041064" cy="26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fa-IR" sz="1100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  <a:sym typeface="Symbol" pitchFamily="18" charset="2"/>
              </a:rPr>
              <a:t>توافق بر روی   متغیرهای مشترک </a:t>
            </a:r>
            <a:endParaRPr lang="en-US" sz="1100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128" name="Group 139">
            <a:extLst>
              <a:ext uri="{FF2B5EF4-FFF2-40B4-BE49-F238E27FC236}">
                <a16:creationId xmlns:a16="http://schemas.microsoft.com/office/drawing/2014/main" id="{699C95C6-AE2D-1EC6-6DDA-F6472707037C}"/>
              </a:ext>
            </a:extLst>
          </p:cNvPr>
          <p:cNvGrpSpPr>
            <a:grpSpLocks/>
          </p:cNvGrpSpPr>
          <p:nvPr/>
        </p:nvGrpSpPr>
        <p:grpSpPr bwMode="auto">
          <a:xfrm>
            <a:off x="2045710" y="3935971"/>
            <a:ext cx="1600200" cy="1452563"/>
            <a:chOff x="685800" y="3653136"/>
            <a:chExt cx="1600200" cy="145226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7736140-A28E-A0F3-9D64-5A3A47C564F9}"/>
                </a:ext>
              </a:extLst>
            </p:cNvPr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71B2693-7D01-36C9-D43F-FC6C03DA62F2}"/>
                </a:ext>
              </a:extLst>
            </p:cNvPr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FD5AD4-B488-9D36-7D75-16181FB0F95F}"/>
                </a:ext>
              </a:extLst>
            </p:cNvPr>
            <p:cNvCxnSpPr>
              <a:stCxn id="130" idx="7"/>
              <a:endCxn id="129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45">
              <a:extLst>
                <a:ext uri="{FF2B5EF4-FFF2-40B4-BE49-F238E27FC236}">
                  <a16:creationId xmlns:a16="http://schemas.microsoft.com/office/drawing/2014/main" id="{3D179876-B92D-FFC7-0320-C1CC3F57D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C405617-1B37-CB2E-8003-5620F17CE466}"/>
                </a:ext>
              </a:extLst>
            </p:cNvPr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E564A-CD90-C7D9-9624-49D963066708}"/>
                </a:ext>
              </a:extLst>
            </p:cNvPr>
            <p:cNvCxnSpPr>
              <a:stCxn id="133" idx="4"/>
              <a:endCxn id="130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2881574-D45D-3A12-7D81-602405852316}"/>
                </a:ext>
              </a:extLst>
            </p:cNvPr>
            <p:cNvCxnSpPr>
              <a:stCxn id="133" idx="6"/>
              <a:endCxn id="129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88">
              <a:extLst>
                <a:ext uri="{FF2B5EF4-FFF2-40B4-BE49-F238E27FC236}">
                  <a16:creationId xmlns:a16="http://schemas.microsoft.com/office/drawing/2014/main" id="{E7C2C7D6-4A1C-4929-597A-9AF448F21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37" name="TextBox 89">
              <a:extLst>
                <a:ext uri="{FF2B5EF4-FFF2-40B4-BE49-F238E27FC236}">
                  <a16:creationId xmlns:a16="http://schemas.microsoft.com/office/drawing/2014/main" id="{7D7A6CDF-E704-67A6-5E43-E678E7DB6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138" name="Rounded Rectangle 90">
            <a:extLst>
              <a:ext uri="{FF2B5EF4-FFF2-40B4-BE49-F238E27FC236}">
                <a16:creationId xmlns:a16="http://schemas.microsoft.com/office/drawing/2014/main" id="{BD50A508-CCF1-6CE9-567F-F656B669D835}"/>
              </a:ext>
            </a:extLst>
          </p:cNvPr>
          <p:cNvSpPr/>
          <p:nvPr/>
        </p:nvSpPr>
        <p:spPr>
          <a:xfrm>
            <a:off x="4026910" y="3788333"/>
            <a:ext cx="1676400" cy="1905000"/>
          </a:xfrm>
          <a:prstGeom prst="round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39" name="Group 140">
            <a:extLst>
              <a:ext uri="{FF2B5EF4-FFF2-40B4-BE49-F238E27FC236}">
                <a16:creationId xmlns:a16="http://schemas.microsoft.com/office/drawing/2014/main" id="{66B65D11-9B48-78D7-AC62-452A542BC6E4}"/>
              </a:ext>
            </a:extLst>
          </p:cNvPr>
          <p:cNvGrpSpPr>
            <a:grpSpLocks/>
          </p:cNvGrpSpPr>
          <p:nvPr/>
        </p:nvGrpSpPr>
        <p:grpSpPr bwMode="auto">
          <a:xfrm>
            <a:off x="4103110" y="3935971"/>
            <a:ext cx="1600200" cy="1452563"/>
            <a:chOff x="2743200" y="3653137"/>
            <a:chExt cx="1600200" cy="1452265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0E057C0-E3DF-227B-901A-7DEB48F99192}"/>
                </a:ext>
              </a:extLst>
            </p:cNvPr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50E6D68-32AC-2FB0-1DF2-1830B8A3CF1E}"/>
                </a:ext>
              </a:extLst>
            </p:cNvPr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C97569F-B6A4-10BF-047F-721F741E4837}"/>
                </a:ext>
              </a:extLst>
            </p:cNvPr>
            <p:cNvCxnSpPr>
              <a:stCxn id="141" idx="7"/>
              <a:endCxn id="140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94">
              <a:extLst>
                <a:ext uri="{FF2B5EF4-FFF2-40B4-BE49-F238E27FC236}">
                  <a16:creationId xmlns:a16="http://schemas.microsoft.com/office/drawing/2014/main" id="{0C4C9AA5-713E-BB0E-6441-B381DA2BF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BC68387-1F67-0D75-3524-7B4B6870B574}"/>
                </a:ext>
              </a:extLst>
            </p:cNvPr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EF3BAFB-4ECF-7514-9687-ECEF700206A2}"/>
                </a:ext>
              </a:extLst>
            </p:cNvPr>
            <p:cNvCxnSpPr>
              <a:stCxn id="144" idx="4"/>
              <a:endCxn id="141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DFB1145-0440-3769-7A89-587D9CC041BC}"/>
                </a:ext>
              </a:extLst>
            </p:cNvPr>
            <p:cNvCxnSpPr>
              <a:stCxn id="144" idx="6"/>
              <a:endCxn id="140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98">
              <a:extLst>
                <a:ext uri="{FF2B5EF4-FFF2-40B4-BE49-F238E27FC236}">
                  <a16:creationId xmlns:a16="http://schemas.microsoft.com/office/drawing/2014/main" id="{FF14BCFD-A989-D4C9-8813-F9CD2CFB9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48" name="TextBox 99">
              <a:extLst>
                <a:ext uri="{FF2B5EF4-FFF2-40B4-BE49-F238E27FC236}">
                  <a16:creationId xmlns:a16="http://schemas.microsoft.com/office/drawing/2014/main" id="{51593A41-5D6C-BFB3-F235-216041AFE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A0BD668-CF91-6601-4486-F6F594E6BE33}"/>
              </a:ext>
            </a:extLst>
          </p:cNvPr>
          <p:cNvCxnSpPr>
            <a:stCxn id="138" idx="3"/>
            <a:endCxn id="151" idx="1"/>
          </p:cNvCxnSpPr>
          <p:nvPr/>
        </p:nvCxnSpPr>
        <p:spPr>
          <a:xfrm flipV="1">
            <a:off x="5703310" y="4740833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03">
            <a:extLst>
              <a:ext uri="{FF2B5EF4-FFF2-40B4-BE49-F238E27FC236}">
                <a16:creationId xmlns:a16="http://schemas.microsoft.com/office/drawing/2014/main" id="{4AB8F7A6-33AC-8BB9-0243-1EC5084CF8FA}"/>
              </a:ext>
            </a:extLst>
          </p:cNvPr>
          <p:cNvSpPr/>
          <p:nvPr/>
        </p:nvSpPr>
        <p:spPr>
          <a:xfrm>
            <a:off x="6084310" y="3788333"/>
            <a:ext cx="1676400" cy="1905000"/>
          </a:xfrm>
          <a:prstGeom prst="round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52" name="Group 141">
            <a:extLst>
              <a:ext uri="{FF2B5EF4-FFF2-40B4-BE49-F238E27FC236}">
                <a16:creationId xmlns:a16="http://schemas.microsoft.com/office/drawing/2014/main" id="{FEC21812-EA9D-BAA4-4B72-0EE64DAC60B7}"/>
              </a:ext>
            </a:extLst>
          </p:cNvPr>
          <p:cNvGrpSpPr>
            <a:grpSpLocks/>
          </p:cNvGrpSpPr>
          <p:nvPr/>
        </p:nvGrpSpPr>
        <p:grpSpPr bwMode="auto">
          <a:xfrm>
            <a:off x="6160510" y="3935971"/>
            <a:ext cx="1600200" cy="1452563"/>
            <a:chOff x="4800600" y="3653136"/>
            <a:chExt cx="1600200" cy="1452265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0429E8D-60DB-6CC7-CF56-D9F4B913A29B}"/>
                </a:ext>
              </a:extLst>
            </p:cNvPr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8F7B181-2E59-0CA5-BF6D-1BF42D34F922}"/>
                </a:ext>
              </a:extLst>
            </p:cNvPr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5FF8BD-C102-0D84-B21E-D9C96EAC21F7}"/>
                </a:ext>
              </a:extLst>
            </p:cNvPr>
            <p:cNvCxnSpPr>
              <a:stCxn id="154" idx="7"/>
              <a:endCxn id="153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07">
              <a:extLst>
                <a:ext uri="{FF2B5EF4-FFF2-40B4-BE49-F238E27FC236}">
                  <a16:creationId xmlns:a16="http://schemas.microsoft.com/office/drawing/2014/main" id="{6D079D6E-1B8E-DDB2-7E86-EC407FDB7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03F6E-22DA-C7AE-4EBE-CBD3ACDEB0D4}"/>
                </a:ext>
              </a:extLst>
            </p:cNvPr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D6C6E7-A1F4-209D-AEBA-93FA515E7A5C}"/>
                </a:ext>
              </a:extLst>
            </p:cNvPr>
            <p:cNvCxnSpPr>
              <a:stCxn id="157" idx="4"/>
              <a:endCxn id="154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8411B9D-01B3-0628-2171-7D3599326A65}"/>
                </a:ext>
              </a:extLst>
            </p:cNvPr>
            <p:cNvCxnSpPr>
              <a:stCxn id="157" idx="6"/>
              <a:endCxn id="153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11">
              <a:extLst>
                <a:ext uri="{FF2B5EF4-FFF2-40B4-BE49-F238E27FC236}">
                  <a16:creationId xmlns:a16="http://schemas.microsoft.com/office/drawing/2014/main" id="{96B7DC38-F8F8-E3D0-91FE-031B2631C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61" name="TextBox 112">
              <a:extLst>
                <a:ext uri="{FF2B5EF4-FFF2-40B4-BE49-F238E27FC236}">
                  <a16:creationId xmlns:a16="http://schemas.microsoft.com/office/drawing/2014/main" id="{BA67AF4B-F7B2-DDC9-9AAD-F761CFE57C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0D535C4-6B70-CE24-F091-D6370414B377}"/>
              </a:ext>
            </a:extLst>
          </p:cNvPr>
          <p:cNvCxnSpPr>
            <a:endCxn id="164" idx="1"/>
          </p:cNvCxnSpPr>
          <p:nvPr/>
        </p:nvCxnSpPr>
        <p:spPr>
          <a:xfrm>
            <a:off x="7760710" y="4740833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17">
            <a:extLst>
              <a:ext uri="{FF2B5EF4-FFF2-40B4-BE49-F238E27FC236}">
                <a16:creationId xmlns:a16="http://schemas.microsoft.com/office/drawing/2014/main" id="{F6653F49-D82D-C795-8C61-183D3A2DC05B}"/>
              </a:ext>
            </a:extLst>
          </p:cNvPr>
          <p:cNvSpPr/>
          <p:nvPr/>
        </p:nvSpPr>
        <p:spPr>
          <a:xfrm>
            <a:off x="8141710" y="3788333"/>
            <a:ext cx="1676400" cy="1905000"/>
          </a:xfrm>
          <a:prstGeom prst="roundRect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65" name="Group 142">
            <a:extLst>
              <a:ext uri="{FF2B5EF4-FFF2-40B4-BE49-F238E27FC236}">
                <a16:creationId xmlns:a16="http://schemas.microsoft.com/office/drawing/2014/main" id="{4CACF147-18C1-32A3-D51C-54BB526A9390}"/>
              </a:ext>
            </a:extLst>
          </p:cNvPr>
          <p:cNvGrpSpPr>
            <a:grpSpLocks/>
          </p:cNvGrpSpPr>
          <p:nvPr/>
        </p:nvGrpSpPr>
        <p:grpSpPr bwMode="auto">
          <a:xfrm>
            <a:off x="8217910" y="3935971"/>
            <a:ext cx="1600200" cy="1452563"/>
            <a:chOff x="6858000" y="3653138"/>
            <a:chExt cx="1600200" cy="1452265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47FAADD-AEFE-4DC4-3294-AFB2109F2546}"/>
                </a:ext>
              </a:extLst>
            </p:cNvPr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9F1A8F-381C-AB1C-BF9D-D96944833BC9}"/>
                </a:ext>
              </a:extLst>
            </p:cNvPr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A210DEE-0C7D-03C2-D501-E97333F98BD6}"/>
                </a:ext>
              </a:extLst>
            </p:cNvPr>
            <p:cNvCxnSpPr>
              <a:stCxn id="167" idx="7"/>
              <a:endCxn id="166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21">
              <a:extLst>
                <a:ext uri="{FF2B5EF4-FFF2-40B4-BE49-F238E27FC236}">
                  <a16:creationId xmlns:a16="http://schemas.microsoft.com/office/drawing/2014/main" id="{54CC3BA0-F4FB-B21C-155B-5B791B521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B45D3FD-F184-9FC4-8212-276FAFF72A6D}"/>
                </a:ext>
              </a:extLst>
            </p:cNvPr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EBF6CBA-220C-C544-8889-BC82E6D06BD1}"/>
                </a:ext>
              </a:extLst>
            </p:cNvPr>
            <p:cNvCxnSpPr>
              <a:stCxn id="170" idx="4"/>
              <a:endCxn id="167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185FBD2-A6F4-DECC-A5AA-A8A487591D44}"/>
                </a:ext>
              </a:extLst>
            </p:cNvPr>
            <p:cNvCxnSpPr>
              <a:stCxn id="170" idx="6"/>
              <a:endCxn id="166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25">
              <a:extLst>
                <a:ext uri="{FF2B5EF4-FFF2-40B4-BE49-F238E27FC236}">
                  <a16:creationId xmlns:a16="http://schemas.microsoft.com/office/drawing/2014/main" id="{42240958-53DE-30E2-05EE-2D15777D1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74" name="TextBox 126">
              <a:extLst>
                <a:ext uri="{FF2B5EF4-FFF2-40B4-BE49-F238E27FC236}">
                  <a16:creationId xmlns:a16="http://schemas.microsoft.com/office/drawing/2014/main" id="{483A1AA2-CA7B-D671-5489-A47FA23C26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63D2EE38-C1CF-310F-D752-76343B948D6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866928" y="4481728"/>
            <a:ext cx="2041064" cy="26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fa-IR" sz="1100" dirty="0">
                <a:latin typeface="Vazir" panose="020B0603030804020204" pitchFamily="34" charset="-78"/>
                <a:cs typeface="Vazir" panose="020B0603030804020204" pitchFamily="34" charset="-78"/>
                <a:sym typeface="Symbol" pitchFamily="18" charset="2"/>
              </a:rPr>
              <a:t>توافق بر روی   متغیرهای مشترک </a:t>
            </a:r>
            <a:endParaRPr lang="en-US" sz="11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80E01B2-CF00-135D-181F-1A4386C807E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30678" y="4481728"/>
            <a:ext cx="2041064" cy="26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fa-IR" sz="1100" dirty="0">
                <a:latin typeface="Vazir" panose="020B0603030804020204" pitchFamily="34" charset="-78"/>
                <a:cs typeface="Vazir" panose="020B0603030804020204" pitchFamily="34" charset="-78"/>
                <a:sym typeface="Symbol" pitchFamily="18" charset="2"/>
              </a:rPr>
              <a:t>توافق بر روی   متغیرهای مشترک </a:t>
            </a:r>
            <a:endParaRPr lang="en-US" sz="11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12ECB7B-714A-85E9-154B-423636B7EF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0101" y="5769556"/>
                <a:ext cx="2836718" cy="738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36" tIns="45718" rIns="91436" bIns="4571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𝑁𝑇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𝑁𝑇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𝑆𝐴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12ECB7B-714A-85E9-154B-423636B7E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80101" y="5769556"/>
                <a:ext cx="2836718" cy="738660"/>
              </a:xfrm>
              <a:prstGeom prst="rect">
                <a:avLst/>
              </a:prstGeom>
              <a:blipFill>
                <a:blip r:embed="rId6"/>
                <a:stretch>
                  <a:fillRect b="-24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443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0" grpId="0"/>
      <p:bldP spid="121" grpId="0"/>
      <p:bldP spid="122" grpId="0"/>
      <p:bldP spid="123" grpId="0"/>
      <p:bldP spid="124" grpId="0"/>
      <p:bldP spid="126" grpId="0"/>
      <p:bldP spid="127" grpId="0"/>
      <p:bldP spid="138" grpId="0" animBg="1"/>
      <p:bldP spid="151" grpId="0" animBg="1"/>
      <p:bldP spid="164" grpId="0" animBg="1"/>
      <p:bldP spid="177" grpId="0"/>
      <p:bldP spid="178" grpId="0"/>
      <p:bldP spid="1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14934" y="152398"/>
            <a:ext cx="5562130" cy="862013"/>
          </a:xfrm>
        </p:spPr>
        <p:txBody>
          <a:bodyPr/>
          <a:lstStyle/>
          <a:p>
            <a:r>
              <a:rPr lang="fa-IR" dirty="0"/>
              <a:t>بهبود تکرارشونده (</a:t>
            </a:r>
            <a:r>
              <a:rPr lang="en-US" dirty="0"/>
              <a:t>Iterative Improvement</a:t>
            </a:r>
            <a:r>
              <a:rPr lang="fa-IR" dirty="0"/>
              <a:t>)</a:t>
            </a:r>
            <a:endParaRPr lang="fa-I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" t="14350" r="1607" b="2604"/>
          <a:stretch/>
        </p:blipFill>
        <p:spPr>
          <a:xfrm>
            <a:off x="2168434" y="1287035"/>
            <a:ext cx="7855131" cy="4796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DF696-1DA9-0E44-31AD-D23482FE591D}"/>
              </a:ext>
            </a:extLst>
          </p:cNvPr>
          <p:cNvSpPr txBox="1"/>
          <p:nvPr/>
        </p:nvSpPr>
        <p:spPr>
          <a:xfrm>
            <a:off x="4043363" y="6054218"/>
            <a:ext cx="4243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Vazir" panose="020B0603030804020204" pitchFamily="34" charset="-78"/>
                <a:cs typeface="Vazir" panose="020B0603030804020204" pitchFamily="34" charset="-78"/>
              </a:rPr>
              <a:t>Local Search for CSP</a:t>
            </a:r>
          </a:p>
        </p:txBody>
      </p:sp>
    </p:spTree>
    <p:extLst>
      <p:ext uri="{BB962C8B-B14F-4D97-AF65-F5344CB8AC3E}">
        <p14:creationId xmlns:p14="http://schemas.microsoft.com/office/powerpoint/2010/main" val="40163372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الگوریتم‌های تکرارشونده برای</a:t>
            </a:r>
            <a:r>
              <a:rPr lang="en-US" dirty="0"/>
              <a:t>CSP </a:t>
            </a:r>
            <a:r>
              <a:rPr lang="fa-IR" dirty="0"/>
              <a:t>ها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149" y="1307970"/>
            <a:ext cx="10644052" cy="44165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روش‌های جستجوی محلی معمولاً با حالات «کامل» کار می‌کنند، </a:t>
            </a:r>
            <a:b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</a:b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یعنی به تمام متغیرها مقداری اختصاص داده شده باشد</a:t>
            </a: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برای اعمال به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CSP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ها</a:t>
            </a: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: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یک انتساب با محدودیت‌های ارضا نشده را انتخاب کنید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عملگرها مقادیر متغیر را دوباره تخصیص می‌دهند</a:t>
            </a: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بدون لبه 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Fringe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)!</a:t>
            </a:r>
            <a:endParaRPr lang="fa-IR" sz="1600" dirty="0">
              <a:latin typeface="Helvetica Neue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283464" lvl="1" indent="-285750" algn="r" rtl="1">
              <a:spcAft>
                <a:spcPts val="1200"/>
              </a:spcAft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الگوریتم: تا زمانی که حل نشده است،</a:t>
            </a:r>
          </a:p>
          <a:p>
            <a:pPr marL="740664" lvl="2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انتخاب متغیر: به طور تصادفی هر متغیری که محدودیتی را نقض کرده است را انتخاب کنید</a:t>
            </a:r>
          </a:p>
          <a:p>
            <a:pPr marL="740664" lvl="2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انتخاب مقدار: هیوریستیک حداقل مغایرت‌ها 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min-conflicts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):</a:t>
            </a:r>
          </a:p>
          <a:p>
            <a:pPr marL="1197864" lvl="3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مقداری را انتخاب کنید که کمترین محدودیت‌ها را نقض کند</a:t>
            </a:r>
          </a:p>
          <a:p>
            <a:pPr marL="1197864" lvl="3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یعنی، الگوریتم تپه نوردی(</a:t>
            </a:r>
            <a:r>
              <a:rPr lang="en-US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hill climb</a:t>
            </a: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 با</a:t>
            </a:r>
            <a:r>
              <a:rPr lang="en-US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h(n) </a:t>
            </a: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= تعداد کل محدودیت‌های نقض شده</a:t>
            </a:r>
            <a:endParaRPr lang="fa-IR" sz="1600" dirty="0">
              <a:solidFill>
                <a:srgbClr val="333399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2E4BBB-3696-4873-50F0-8C19C4A6629C}"/>
              </a:ext>
            </a:extLst>
          </p:cNvPr>
          <p:cNvSpPr/>
          <p:nvPr/>
        </p:nvSpPr>
        <p:spPr>
          <a:xfrm>
            <a:off x="665956" y="2518153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DCD63D-FD6C-A109-6913-88390C739E15}"/>
              </a:ext>
            </a:extLst>
          </p:cNvPr>
          <p:cNvSpPr/>
          <p:nvPr/>
        </p:nvSpPr>
        <p:spPr>
          <a:xfrm>
            <a:off x="1484102" y="2518153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E3F325-167A-DC67-1A72-5A2D9DDE1072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075030" y="2722691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>
            <a:extLst>
              <a:ext uri="{FF2B5EF4-FFF2-40B4-BE49-F238E27FC236}">
                <a16:creationId xmlns:a16="http://schemas.microsoft.com/office/drawing/2014/main" id="{BD41A450-0542-E246-9C2F-5A3A18EBDB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228433" y="2467021"/>
            <a:ext cx="119653" cy="1707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2171234-6C40-9D31-FCAA-1B03F56A5597}"/>
              </a:ext>
            </a:extLst>
          </p:cNvPr>
          <p:cNvSpPr/>
          <p:nvPr/>
        </p:nvSpPr>
        <p:spPr>
          <a:xfrm>
            <a:off x="2951956" y="2521161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2D82AC-37B8-E9CA-FACA-8C70A63917F6}"/>
              </a:ext>
            </a:extLst>
          </p:cNvPr>
          <p:cNvSpPr/>
          <p:nvPr/>
        </p:nvSpPr>
        <p:spPr>
          <a:xfrm>
            <a:off x="3770102" y="2521161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B8F1E6-FC51-EFF1-7EC3-21751728B115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3361030" y="2725699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>
            <a:extLst>
              <a:ext uri="{FF2B5EF4-FFF2-40B4-BE49-F238E27FC236}">
                <a16:creationId xmlns:a16="http://schemas.microsoft.com/office/drawing/2014/main" id="{6F49A219-C4B4-1EA8-0AC0-C570F2A31A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3514433" y="2470029"/>
            <a:ext cx="119653" cy="1707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B6B3BE-F0D5-335F-3BED-4F94DB211E69}"/>
              </a:ext>
            </a:extLst>
          </p:cNvPr>
          <p:cNvCxnSpPr/>
          <p:nvPr/>
        </p:nvCxnSpPr>
        <p:spPr>
          <a:xfrm>
            <a:off x="2121777" y="2698628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446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4-وزیر</a:t>
            </a:r>
            <a:endParaRPr lang="fa-I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3"/>
              <p:cNvSpPr txBox="1">
                <a:spLocks/>
              </p:cNvSpPr>
              <p:nvPr/>
            </p:nvSpPr>
            <p:spPr>
              <a:xfrm>
                <a:off x="2336800" y="3849833"/>
                <a:ext cx="7518400" cy="21329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1pPr>
                <a:lvl2pPr marL="4572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</a:rPr>
                  <a:t>حالات: 4 وزیر در 4 ستون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b="0" i="1" dirty="0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a-IR" i="1" dirty="0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fa-IR" i="1" dirty="0" smtClean="0">
                            <a:solidFill>
                              <a:srgbClr val="333399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a-IR" dirty="0">
                    <a:solidFill>
                      <a:srgbClr val="333399"/>
                    </a:solidFill>
                  </a:rPr>
                  <a:t> = 256 حالت)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</a:rPr>
                  <a:t>عملگرها: حرکت ملکه در ستون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</a:rPr>
                  <a:t>آزمون هدف: وزیرها همدیگر را تهدید نکنند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333399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</a:rPr>
                  <a:t>ارزیابی: </a:t>
                </a:r>
                <a:r>
                  <a:rPr lang="en-US" dirty="0">
                    <a:solidFill>
                      <a:srgbClr val="333399"/>
                    </a:solidFill>
                  </a:rPr>
                  <a:t>c(n)</a:t>
                </a:r>
                <a:r>
                  <a:rPr lang="fa-IR" dirty="0">
                    <a:solidFill>
                      <a:srgbClr val="333399"/>
                    </a:solidFill>
                  </a:rPr>
                  <a:t> = تعداد تهدید‌ها</a:t>
                </a:r>
              </a:p>
            </p:txBody>
          </p:sp>
        </mc:Choice>
        <mc:Fallback xmlns="">
          <p:sp>
            <p:nvSpPr>
              <p:cNvPr id="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00" y="3849833"/>
                <a:ext cx="7518400" cy="2132956"/>
              </a:xfrm>
              <a:prstGeom prst="rect">
                <a:avLst/>
              </a:prstGeom>
              <a:blipFill>
                <a:blip r:embed="rId2"/>
                <a:stretch>
                  <a:fillRect t="-3152" r="-1378" b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0637" y="138437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890776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شبه کد جستجوی محلی برای حل مسائل ارضای محدودیت</a:t>
            </a:r>
            <a:endParaRPr lang="fa-I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852AC-315C-5D3A-D950-8605C95D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51" y="1750623"/>
            <a:ext cx="8329382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537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b="1" dirty="0"/>
              <a:t>یادآوری: </a:t>
            </a:r>
            <a:r>
              <a:rPr lang="en-US" b="1" dirty="0"/>
              <a:t>CSP</a:t>
            </a:r>
            <a:r>
              <a:rPr lang="fa-IR" b="1" dirty="0"/>
              <a:t>ها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8162" y="1438612"/>
            <a:ext cx="8157882" cy="41703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CSP 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ها:</a:t>
            </a:r>
          </a:p>
          <a:p>
            <a:pPr marL="740664" lvl="2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متغیرها</a:t>
            </a:r>
            <a:endParaRPr lang="en-US" sz="1600" dirty="0">
              <a:ln>
                <a:noFill/>
              </a:ln>
              <a:effectLst/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دامنه‌ها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محدودیت‌ها</a:t>
            </a:r>
          </a:p>
          <a:p>
            <a:pPr marL="1197864" lvl="2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5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ضمنی (ارائه کد برای محاسبه)</a:t>
            </a:r>
          </a:p>
          <a:p>
            <a:pPr marL="1197864" lvl="2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5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صریح (لیستی از تخصیص‌های مجاز ارائه کنید)</a:t>
            </a:r>
          </a:p>
          <a:p>
            <a:pPr marL="1197864" lvl="2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Unary / Binary / N-</a:t>
            </a:r>
            <a:r>
              <a:rPr lang="en-US" sz="1500" dirty="0" err="1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ary</a:t>
            </a:r>
            <a:endParaRPr lang="en-US" sz="15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اهداف:</a:t>
            </a: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اینجا: هر راه‌حلی پیدا کنید.</a:t>
            </a:r>
            <a:endParaRPr lang="en-US" sz="1600" dirty="0"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همچنین: همه راه‌حل‌ها را پیدا کنید، بهترین را پیدا کنید و غیره.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8127" r="15254" b="12127"/>
          <a:stretch/>
        </p:blipFill>
        <p:spPr>
          <a:xfrm>
            <a:off x="436895" y="2993688"/>
            <a:ext cx="5028281" cy="3813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222038"/>
            <a:ext cx="32766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504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بهبود تکرارشونده </a:t>
            </a:r>
            <a:r>
              <a:rPr lang="en-US" dirty="0"/>
              <a:t>–</a:t>
            </a:r>
            <a:r>
              <a:rPr lang="fa-IR" dirty="0"/>
              <a:t> </a:t>
            </a:r>
            <a:r>
              <a:rPr lang="en-US" dirty="0"/>
              <a:t>n</a:t>
            </a:r>
            <a:r>
              <a:rPr lang="fa-IR" dirty="0"/>
              <a:t>-وزیر </a:t>
            </a:r>
            <a:endParaRPr lang="fa-IR" b="1" dirty="0"/>
          </a:p>
        </p:txBody>
      </p:sp>
      <p:pic>
        <p:nvPicPr>
          <p:cNvPr id="6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009" b="10970"/>
          <a:stretch/>
        </p:blipFill>
        <p:spPr>
          <a:xfrm>
            <a:off x="665956" y="1281112"/>
            <a:ext cx="1038304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30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بهبود تکرارشونده </a:t>
            </a:r>
            <a:r>
              <a:rPr lang="en-US" dirty="0"/>
              <a:t>–</a:t>
            </a:r>
            <a:r>
              <a:rPr lang="fa-IR" dirty="0"/>
              <a:t> رنگ‌آمیزی </a:t>
            </a:r>
            <a:endParaRPr lang="fa-IR" b="1" dirty="0"/>
          </a:p>
        </p:txBody>
      </p:sp>
      <p:pic>
        <p:nvPicPr>
          <p:cNvPr id="5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4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عملکرد </a:t>
            </a:r>
            <a:r>
              <a:rPr lang="en-US" dirty="0"/>
              <a:t>Min-Conflict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5956" y="1307970"/>
            <a:ext cx="10840245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با توجه به حالت اولیه تصادفی، می‌توان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n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وزیر 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را در زمان تقریباً ثابت برای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n</a:t>
            </a:r>
            <a: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دلخواه با احتمال بالا حل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کرد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b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</a:b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(به عنوان مثال،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n = 10,000,000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)!</a:t>
            </a: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به نظر می‌رسد که همین امر برای هر</a:t>
            </a:r>
            <a:r>
              <a:rPr lang="en-US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CSP</a:t>
            </a:r>
            <a:r>
              <a:rPr lang="en-US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که به طور تصادفی تولید می‌شود صادق باشد، به جز در محدوده باریکی از نسبت زیر:</a:t>
            </a:r>
          </a:p>
        </p:txBody>
      </p:sp>
      <p:pic>
        <p:nvPicPr>
          <p:cNvPr id="5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8211" y="3559380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 l="240" t="628"/>
          <a:stretch>
            <a:fillRect/>
          </a:stretch>
        </p:blipFill>
        <p:spPr bwMode="auto">
          <a:xfrm>
            <a:off x="6918211" y="4347845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330738E-D43F-7558-8021-00734C02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345345"/>
            <a:ext cx="4020407" cy="3129004"/>
          </a:xfrm>
          <a:prstGeom prst="rect">
            <a:avLst/>
          </a:prstGeom>
          <a:noFill/>
        </p:spPr>
      </p:pic>
      <p:pic>
        <p:nvPicPr>
          <p:cNvPr id="10" name="Picture 3" descr="C:\Users\Dan\Dropbox\Office\CS 188\Ketrina Art\CSPs 2\MinConflict.png">
            <a:extLst>
              <a:ext uri="{FF2B5EF4-FFF2-40B4-BE49-F238E27FC236}">
                <a16:creationId xmlns:a16="http://schemas.microsoft.com/office/drawing/2014/main" id="{C1984F27-F474-5318-A165-92C8FE5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3648502" y="3339280"/>
            <a:ext cx="2057400" cy="1371600"/>
          </a:xfrm>
          <a:prstGeom prst="rect">
            <a:avLst/>
          </a:prstGeom>
          <a:noFill/>
        </p:spPr>
      </p:pic>
      <p:pic>
        <p:nvPicPr>
          <p:cNvPr id="11" name="Picture 4" descr="C:\Users\Dan\Dropbox\Office\CS 188\Ketrina Art\CSPs 2\MinConflict.png">
            <a:extLst>
              <a:ext uri="{FF2B5EF4-FFF2-40B4-BE49-F238E27FC236}">
                <a16:creationId xmlns:a16="http://schemas.microsoft.com/office/drawing/2014/main" id="{F247ECEA-FE41-8978-2D36-7689CE611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3572302" y="4419937"/>
            <a:ext cx="2209800" cy="1205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394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خلاصه: </a:t>
            </a:r>
            <a:r>
              <a:rPr lang="en-US" dirty="0"/>
              <a:t>CSP</a:t>
            </a:r>
            <a:r>
              <a:rPr lang="fa-IR" dirty="0"/>
              <a:t>ها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41171" y="1307970"/>
            <a:ext cx="8665030" cy="44127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CSP 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ها نوع خاصی از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مسائل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جستجو هستند:</a:t>
            </a: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حالات 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states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)،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انتسابات جزئی هستند.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آزمون هدف با محدودیت‌</a:t>
            </a:r>
            <a:r>
              <a:rPr lang="fa-IR" dirty="0">
                <a:latin typeface="Helvetica Neue"/>
                <a:ea typeface="Helvetica Neue"/>
                <a:cs typeface="Vazir" panose="020B0603030804020204" pitchFamily="34" charset="-78"/>
              </a:rPr>
              <a:t>ها تعریف می‌شود.</a:t>
            </a: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راه‌حل اساسی: جستجوی عقبگرد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Backtracking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fa-IR" dirty="0">
              <a:solidFill>
                <a:srgbClr val="333399"/>
              </a:solidFill>
              <a:latin typeface="Helvetica Neue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افزایش سرعت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جستجو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:</a:t>
            </a:r>
            <a:endParaRPr lang="fa-IR" sz="1600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مرتب‌سازی 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Ordering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fa-IR" sz="1600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فیلتر کردن 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Filtering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fa-IR" sz="1600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ساختار 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Structure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fa-IR" sz="1600" b="1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Arial Unicode MS"/>
              </a:rPr>
              <a:t>min-conflict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های تکرارشونده 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اغلب در عمل موثر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هستند.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6" r="20605"/>
          <a:stretch/>
        </p:blipFill>
        <p:spPr>
          <a:xfrm>
            <a:off x="0" y="1994531"/>
            <a:ext cx="5860051" cy="43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554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محلی</a:t>
            </a:r>
            <a:endParaRPr lang="fa-I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18" y="1289526"/>
            <a:ext cx="7166337" cy="50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2508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محلی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42858" y="1409699"/>
            <a:ext cx="10906284" cy="4867276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جستجوی درخت</a:t>
            </a:r>
            <a:r>
              <a:rPr lang="fa-IR" dirty="0">
                <a:solidFill>
                  <a:srgbClr val="333399"/>
                </a:solidFill>
              </a:rPr>
              <a:t>ی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مقادیر </a:t>
            </a:r>
            <a:r>
              <a:rPr lang="ar-SA" dirty="0">
                <a:solidFill>
                  <a:srgbClr val="333399"/>
                </a:solidFill>
              </a:rPr>
              <a:t>جایگزین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بررسی نشده (</a:t>
            </a:r>
            <a:r>
              <a:rPr lang="en-US" dirty="0">
                <a:solidFill>
                  <a:srgbClr val="333399"/>
                </a:solidFill>
              </a:rPr>
              <a:t>unexplored</a:t>
            </a:r>
            <a:r>
              <a:rPr lang="fa-IR" dirty="0">
                <a:solidFill>
                  <a:srgbClr val="333399"/>
                </a:solidFill>
              </a:rPr>
              <a:t>)</a:t>
            </a:r>
            <a:r>
              <a:rPr lang="ar-SA" dirty="0">
                <a:solidFill>
                  <a:srgbClr val="333399"/>
                </a:solidFill>
              </a:rPr>
              <a:t> را در </a:t>
            </a:r>
            <a:r>
              <a:rPr lang="fa-IR" dirty="0">
                <a:solidFill>
                  <a:srgbClr val="333399"/>
                </a:solidFill>
              </a:rPr>
              <a:t>لیست لبه (</a:t>
            </a:r>
            <a:r>
              <a:rPr lang="en-US" dirty="0">
                <a:solidFill>
                  <a:srgbClr val="333399"/>
                </a:solidFill>
              </a:rPr>
              <a:t>fringe</a:t>
            </a:r>
            <a:r>
              <a:rPr lang="fa-IR" dirty="0">
                <a:solidFill>
                  <a:srgbClr val="333399"/>
                </a:solidFill>
              </a:rPr>
              <a:t>) نگه</a:t>
            </a:r>
            <a:r>
              <a:rPr lang="ar-SA" dirty="0">
                <a:solidFill>
                  <a:srgbClr val="333399"/>
                </a:solidFill>
              </a:rPr>
              <a:t> می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دارد</a:t>
            </a:r>
            <a:br>
              <a:rPr lang="fa-IR" dirty="0">
                <a:solidFill>
                  <a:srgbClr val="333399"/>
                </a:solidFill>
              </a:rPr>
            </a:br>
            <a:r>
              <a:rPr lang="ar-SA" dirty="0">
                <a:solidFill>
                  <a:srgbClr val="333399"/>
                </a:solidFill>
              </a:rPr>
              <a:t>(تضمین کامل بودن)</a:t>
            </a:r>
          </a:p>
          <a:p>
            <a:pPr marL="285750" indent="-285750">
              <a:lnSpc>
                <a:spcPct val="12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جستجوی محلی: یک گزینه را تا زمانی که نتوانید آن را بهتر کنید بهبود دهید (بدون </a:t>
            </a:r>
            <a:r>
              <a:rPr lang="fa-IR" dirty="0">
                <a:solidFill>
                  <a:srgbClr val="333399"/>
                </a:solidFill>
              </a:rPr>
              <a:t>لبه</a:t>
            </a:r>
            <a:r>
              <a:rPr lang="ar-SA" dirty="0">
                <a:solidFill>
                  <a:srgbClr val="333399"/>
                </a:solidFill>
              </a:rPr>
              <a:t>!)</a:t>
            </a:r>
          </a:p>
          <a:p>
            <a:pPr marL="285750" indent="-285750">
              <a:lnSpc>
                <a:spcPct val="10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تابع </a:t>
            </a:r>
            <a:r>
              <a:rPr lang="fa-IR" dirty="0">
                <a:solidFill>
                  <a:srgbClr val="333399"/>
                </a:solidFill>
              </a:rPr>
              <a:t>پسین </a:t>
            </a:r>
            <a:r>
              <a:rPr lang="ar-SA" dirty="0">
                <a:solidFill>
                  <a:srgbClr val="333399"/>
                </a:solidFill>
              </a:rPr>
              <a:t>جدید: تغییرات محل</a:t>
            </a:r>
            <a:r>
              <a:rPr lang="fa-IR" dirty="0">
                <a:solidFill>
                  <a:srgbClr val="333399"/>
                </a:solidFill>
              </a:rPr>
              <a:t>ی</a:t>
            </a:r>
            <a:endParaRPr lang="ar-SA" dirty="0">
              <a:solidFill>
                <a:srgbClr val="333399"/>
              </a:solidFill>
            </a:endParaRPr>
          </a:p>
          <a:p>
            <a:pPr>
              <a:lnSpc>
                <a:spcPct val="120000"/>
              </a:lnSpc>
              <a:buSzPct val="250000"/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20000"/>
              </a:lnSpc>
              <a:buSzPct val="250000"/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20000"/>
              </a:lnSpc>
              <a:buSzPct val="250000"/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20000"/>
              </a:lnSpc>
              <a:buSzPct val="250000"/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20000"/>
              </a:lnSpc>
              <a:buSzPct val="250000"/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20000"/>
              </a:lnSpc>
              <a:buSzPct val="250000"/>
            </a:pPr>
            <a:endParaRPr lang="ar-SA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به طور کلی بسیار سریع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تر و </a:t>
            </a:r>
            <a:r>
              <a:rPr lang="fa-IR" dirty="0">
                <a:solidFill>
                  <a:srgbClr val="333399"/>
                </a:solidFill>
              </a:rPr>
              <a:t>از نظر حافظه‌ای کم‌هزینه‌تر</a:t>
            </a:r>
            <a:r>
              <a:rPr lang="ar-SA" dirty="0">
                <a:solidFill>
                  <a:srgbClr val="333399"/>
                </a:solidFill>
              </a:rPr>
              <a:t> (اما </a:t>
            </a:r>
            <a:r>
              <a:rPr lang="fa-IR" dirty="0">
                <a:solidFill>
                  <a:srgbClr val="333399"/>
                </a:solidFill>
              </a:rPr>
              <a:t>ناکامل</a:t>
            </a:r>
            <a:r>
              <a:rPr lang="ar-SA" dirty="0">
                <a:solidFill>
                  <a:srgbClr val="333399"/>
                </a:solidFill>
              </a:rPr>
              <a:t> و </a:t>
            </a:r>
            <a:r>
              <a:rPr lang="fa-IR" dirty="0">
                <a:solidFill>
                  <a:srgbClr val="333399"/>
                </a:solidFill>
              </a:rPr>
              <a:t>غیربهینه</a:t>
            </a:r>
            <a:r>
              <a:rPr lang="ar-SA" dirty="0">
                <a:solidFill>
                  <a:srgbClr val="333399"/>
                </a:solidFill>
              </a:rPr>
              <a:t>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152900" y="3252877"/>
            <a:ext cx="3886200" cy="1994235"/>
            <a:chOff x="1981200" y="2209800"/>
            <a:chExt cx="5791200" cy="2971800"/>
          </a:xfrm>
        </p:grpSpPr>
        <p:sp>
          <p:nvSpPr>
            <p:cNvPr id="8" name="Oval 7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6"/>
              <a:endCxn id="9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2" idx="6"/>
              <a:endCxn id="13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6" idx="6"/>
              <a:endCxn id="17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20" idx="6"/>
              <a:endCxn id="21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7" idx="6"/>
              <a:endCxn id="28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625387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تپه نوردی (</a:t>
            </a:r>
            <a:r>
              <a:rPr lang="en-US" dirty="0"/>
              <a:t>Hill climbing</a:t>
            </a:r>
            <a:r>
              <a:rPr lang="fa-IR" dirty="0"/>
              <a:t>)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41171" y="1307970"/>
            <a:ext cx="8665030" cy="40895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ایده ساده و کلی:</a:t>
            </a: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از هر کجا شروع کنید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تکرار کنید: به بهترین حالت 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state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همسایه بروید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اگر همسایه‌ای بهتر از حالت فعلی نیست، دست از کار بکشید</a:t>
            </a: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معایب این رویکرد چیست؟</a:t>
            </a: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کامل؟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بهینه؟</a:t>
            </a:r>
            <a:endParaRPr lang="en-US" sz="16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مزایای آن چیست؟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0" y="2342605"/>
            <a:ext cx="5327144" cy="37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9769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نمودار تپه نوردی</a:t>
            </a:r>
            <a:endParaRPr lang="fa-IR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251858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215036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آزمونک تپه نوردی</a:t>
            </a:r>
            <a:endParaRPr lang="fa-IR" b="1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336800" y="4610101"/>
            <a:ext cx="7518400" cy="2095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dirty="0">
                <a:solidFill>
                  <a:srgbClr val="333399"/>
                </a:solidFill>
              </a:rPr>
              <a:t>از</a:t>
            </a:r>
            <a:r>
              <a:rPr lang="en-US" dirty="0">
                <a:solidFill>
                  <a:srgbClr val="333399"/>
                </a:solidFill>
              </a:rPr>
              <a:t>X </a:t>
            </a:r>
            <a:r>
              <a:rPr lang="fa-IR" dirty="0">
                <a:solidFill>
                  <a:srgbClr val="333399"/>
                </a:solidFill>
              </a:rPr>
              <a:t> شروع کنید، به کجا می‌رسید؟</a:t>
            </a:r>
          </a:p>
          <a:p>
            <a:pPr algn="ctr"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fa-IR" dirty="0">
                <a:solidFill>
                  <a:srgbClr val="333399"/>
                </a:solidFill>
              </a:rPr>
              <a:t>از</a:t>
            </a:r>
            <a:r>
              <a:rPr lang="en-US" dirty="0">
                <a:solidFill>
                  <a:srgbClr val="333399"/>
                </a:solidFill>
              </a:rPr>
              <a:t>Y </a:t>
            </a:r>
            <a:r>
              <a:rPr lang="fa-IR" dirty="0">
                <a:solidFill>
                  <a:srgbClr val="333399"/>
                </a:solidFill>
              </a:rPr>
              <a:t> شروع کنید، به کجا می‌رسید؟</a:t>
            </a:r>
          </a:p>
          <a:p>
            <a:pPr algn="ctr"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fa-IR" dirty="0">
                <a:solidFill>
                  <a:srgbClr val="333399"/>
                </a:solidFill>
              </a:rPr>
              <a:t>از</a:t>
            </a:r>
            <a:r>
              <a:rPr lang="en-US" dirty="0">
                <a:solidFill>
                  <a:srgbClr val="333399"/>
                </a:solidFill>
              </a:rPr>
              <a:t>Z </a:t>
            </a:r>
            <a:r>
              <a:rPr lang="fa-IR" dirty="0">
                <a:solidFill>
                  <a:srgbClr val="333399"/>
                </a:solidFill>
              </a:rPr>
              <a:t> شروع کنید، به کجا می‌رسید؟</a:t>
            </a:r>
          </a:p>
        </p:txBody>
      </p:sp>
      <p:pic>
        <p:nvPicPr>
          <p:cNvPr id="7" name="Picture 6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5198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>
                <a:latin typeface="Roboto" pitchFamily="2" charset="0"/>
                <a:ea typeface="Roboto" pitchFamily="2" charset="0"/>
              </a:rPr>
              <a:t>تبرید شبیه‌سازی‌شده (</a:t>
            </a:r>
            <a:r>
              <a:rPr lang="en-US" dirty="0">
                <a:latin typeface="Roboto" pitchFamily="2" charset="0"/>
                <a:ea typeface="Roboto" pitchFamily="2" charset="0"/>
              </a:rPr>
              <a:t>Simulated Annealing</a:t>
            </a:r>
            <a:r>
              <a:rPr lang="fa-IR" dirty="0">
                <a:latin typeface="Roboto" pitchFamily="2" charset="0"/>
                <a:ea typeface="Roboto" pitchFamily="2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4389" y="1307970"/>
            <a:ext cx="7961812" cy="8771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en-US" dirty="0">
                <a:solidFill>
                  <a:srgbClr val="333399"/>
                </a:solidFill>
                <a:latin typeface="Arial" panose="020B0604020202020204" pitchFamily="34" charset="0"/>
                <a:ea typeface="Arial Unicode MS"/>
                <a:cs typeface="Helvetica Neue"/>
              </a:rPr>
              <a:t>●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 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ایده: با اجازه دادن به حرکت در سراشیبی، از بیشینه‌های محلی فرار کنید</a:t>
            </a:r>
          </a:p>
          <a:p>
            <a:pPr lvl="1" algn="r" rtl="1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Unicode MS"/>
                <a:cs typeface="Helvetica Neue"/>
              </a:rPr>
              <a:t>●</a:t>
            </a:r>
            <a:r>
              <a:rPr lang="en-US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  </a:t>
            </a: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اما با گذشت زمان آن‌ها را نادرتر کنید</a:t>
            </a: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995" y="2185133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567217" y="1372640"/>
            <a:ext cx="3007651" cy="2807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55227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عقبگرد</a:t>
            </a:r>
            <a:endParaRPr lang="fa-IR" b="1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282" y="1806866"/>
            <a:ext cx="8509436" cy="415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222661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>
                <a:latin typeface="Roboto" pitchFamily="2" charset="0"/>
                <a:ea typeface="Roboto" pitchFamily="2" charset="0"/>
              </a:rPr>
              <a:t>تبرید شبیه‌سازی‌شده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171" y="1307970"/>
            <a:ext cx="8665030" cy="44627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تضمین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تئوری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:</a:t>
            </a: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توزیع ثابت: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endParaRPr lang="en-US" sz="1600" dirty="0"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اگر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T</a:t>
            </a:r>
            <a:r>
              <a:rPr lang="en-US" sz="1600" dirty="0"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به اندازه کافی به آرامی کاهش یابد، به حالت بهینه همگرا می‌شود!</a:t>
            </a:r>
          </a:p>
          <a:p>
            <a:pPr marL="457200" marR="0" algn="r" rtl="1">
              <a:spcBef>
                <a:spcPts val="0"/>
              </a:spcBef>
              <a:spcAft>
                <a:spcPts val="1200"/>
              </a:spcAft>
            </a:pPr>
            <a:endParaRPr lang="fa-IR" sz="1600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آیا این تضمین جالبی است؟</a:t>
            </a:r>
          </a:p>
          <a:p>
            <a:pPr algn="r" rtl="1">
              <a:lnSpc>
                <a:spcPct val="150000"/>
              </a:lnSpc>
            </a:pPr>
            <a:endParaRPr lang="en-US" sz="1800" dirty="0">
              <a:ln>
                <a:noFill/>
              </a:ln>
              <a:solidFill>
                <a:srgbClr val="333399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جادو به نظر می‌رسد، اما واقعیت واقعیت است:</a:t>
            </a: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هرچه برای فرار از بهینه محلی به گام‌های سراشیبی بیشتری نیاز داشته باشید، کمتر احتمال دارد که همه آنها را پشت سر هم انجام دهید.</a:t>
            </a:r>
            <a:endParaRPr lang="en-US" sz="1600" dirty="0"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مردم در مورد </a:t>
            </a:r>
            <a:r>
              <a:rPr lang="fa-IR" sz="1600" i="1" dirty="0">
                <a:latin typeface="Helvetica Neue"/>
                <a:ea typeface="Helvetica Neue"/>
                <a:cs typeface="Vazir" panose="020B0603030804020204" pitchFamily="34" charset="-78"/>
              </a:rPr>
              <a:t>عملگرهای مرزی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(</a:t>
            </a:r>
            <a:r>
              <a:rPr lang="en-US" sz="1600" i="1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Ridge Operators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بسیار می‌اندیشند که به شما امکان پرش در فضا به روش‌های بهتری را بدهند.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436589" y="1233303"/>
            <a:ext cx="3007651" cy="2807474"/>
          </a:xfrm>
          <a:prstGeom prst="rect">
            <a:avLst/>
          </a:prstGeom>
          <a:noFill/>
        </p:spPr>
      </p:pic>
      <p:pic>
        <p:nvPicPr>
          <p:cNvPr id="5" name="Picture 4" descr="txp_fig">
            <a:extLst>
              <a:ext uri="{FF2B5EF4-FFF2-40B4-BE49-F238E27FC236}">
                <a16:creationId xmlns:a16="http://schemas.microsoft.com/office/drawing/2014/main" id="{EF25298C-496A-654A-2E39-C89498A599E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5543" y="1600032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385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الگوریتم ژنتیک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26619" y="4768487"/>
            <a:ext cx="10906284" cy="1587863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الگوریتم‌های ژنتیک از </a:t>
            </a:r>
            <a:r>
              <a:rPr lang="fa-IR" dirty="0">
                <a:solidFill>
                  <a:srgbClr val="333399"/>
                </a:solidFill>
              </a:rPr>
              <a:t>تشبیه</a:t>
            </a:r>
            <a:r>
              <a:rPr lang="ar-SA" dirty="0">
                <a:solidFill>
                  <a:srgbClr val="333399"/>
                </a:solidFill>
              </a:rPr>
              <a:t> انتخاب طبیعی</a:t>
            </a:r>
            <a:r>
              <a:rPr lang="fa-IR" dirty="0">
                <a:solidFill>
                  <a:srgbClr val="333399"/>
                </a:solidFill>
              </a:rPr>
              <a:t> (</a:t>
            </a:r>
            <a:r>
              <a:rPr lang="en-US" dirty="0">
                <a:solidFill>
                  <a:srgbClr val="333399"/>
                </a:solidFill>
              </a:rPr>
              <a:t>Natural Selection</a:t>
            </a:r>
            <a:r>
              <a:rPr lang="fa-IR" dirty="0">
                <a:solidFill>
                  <a:srgbClr val="333399"/>
                </a:solidFill>
              </a:rPr>
              <a:t>)</a:t>
            </a:r>
            <a:r>
              <a:rPr lang="ar-SA" dirty="0">
                <a:solidFill>
                  <a:srgbClr val="333399"/>
                </a:solidFill>
              </a:rPr>
              <a:t> استفاده می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کنند</a:t>
            </a:r>
            <a:endParaRPr lang="en-US" dirty="0">
              <a:solidFill>
                <a:srgbClr val="333399"/>
              </a:solidFill>
            </a:endParaRPr>
          </a:p>
          <a:p>
            <a:pPr marL="742950" lvl="1" indent="-28575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بهترین</a:t>
            </a:r>
            <a:r>
              <a:rPr lang="en-US" dirty="0"/>
              <a:t> N </a:t>
            </a:r>
            <a:r>
              <a:rPr lang="fa-IR" dirty="0"/>
              <a:t>فرضیه را در هر مرحله (انتخاب) بر اساس تابع شایستگی (</a:t>
            </a:r>
            <a:r>
              <a:rPr lang="en-US" dirty="0"/>
              <a:t>Fitness Function</a:t>
            </a:r>
            <a:r>
              <a:rPr lang="fa-IR" dirty="0"/>
              <a:t>) نگه دارید</a:t>
            </a:r>
          </a:p>
          <a:p>
            <a:pPr marL="742950" lvl="1" indent="-28575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همچنین دارای عملگرهای متقاطع جفتی(</a:t>
            </a:r>
            <a:r>
              <a:rPr lang="en-US" dirty="0"/>
              <a:t>Cross-Over</a:t>
            </a:r>
            <a:r>
              <a:rPr lang="fa-IR" dirty="0"/>
              <a:t>)، با جهش (</a:t>
            </a:r>
            <a:r>
              <a:rPr lang="en-US" dirty="0"/>
              <a:t>Mutation</a:t>
            </a:r>
            <a:r>
              <a:rPr lang="fa-IR" dirty="0"/>
              <a:t>) اختیاری برای ایجاد تنوع</a:t>
            </a:r>
            <a:endParaRPr lang="en-US" dirty="0"/>
          </a:p>
          <a:p>
            <a:pPr marL="742950" lvl="1" indent="-28575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endParaRPr lang="fa-IR" dirty="0"/>
          </a:p>
          <a:p>
            <a:pPr marL="285750" indent="-285750">
              <a:lnSpc>
                <a:spcPct val="10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احتمالاً به اشتباه تعبیر‌شده‌ترین، به اشتباه به ‌کار گرفته‌شده‌ترین (و حتی بدنام شده‌ترین) تکنیک موجود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6475" y="1646056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3" b="17681"/>
          <a:stretch/>
        </p:blipFill>
        <p:spPr>
          <a:xfrm>
            <a:off x="0" y="3335481"/>
            <a:ext cx="3406932" cy="17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40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4-وزیر</a:t>
            </a:r>
            <a:endParaRPr lang="fa-IR" b="1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336800" y="3849833"/>
            <a:ext cx="7518400" cy="213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چرا </a:t>
            </a:r>
            <a:r>
              <a:rPr lang="en-US" dirty="0">
                <a:solidFill>
                  <a:srgbClr val="333399"/>
                </a:solidFill>
              </a:rPr>
              <a:t>crossover</a:t>
            </a:r>
            <a:r>
              <a:rPr lang="fa-IR" dirty="0">
                <a:solidFill>
                  <a:srgbClr val="333399"/>
                </a:solidFill>
              </a:rPr>
              <a:t> اینجا معقول است؟</a:t>
            </a:r>
          </a:p>
          <a:p>
            <a:pPr marL="285750" indent="-285750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چه زمانی منطقی نخواهد بود؟</a:t>
            </a:r>
          </a:p>
          <a:p>
            <a:pPr marL="285750" indent="-285750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جهش چه خواهد بود؟</a:t>
            </a:r>
          </a:p>
          <a:p>
            <a:pPr marL="285750" indent="-285750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تابع شایستگی مناسب چه خواهد بود؟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1556" y="1387973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257082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جلسات بعدی: جستجوی خصمانه!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Adversarial Search</a:t>
            </a:r>
            <a:r>
              <a:rPr lang="fa-IR" dirty="0"/>
              <a:t>)</a:t>
            </a:r>
            <a:endParaRPr lang="fa-IR" b="1" dirty="0"/>
          </a:p>
        </p:txBody>
      </p:sp>
    </p:spTree>
    <p:extLst>
      <p:ext uri="{BB962C8B-B14F-4D97-AF65-F5344CB8AC3E}">
        <p14:creationId xmlns:p14="http://schemas.microsoft.com/office/powerpoint/2010/main" val="9755520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عیب یابی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1171" y="1307970"/>
            <a:ext cx="8665030" cy="47513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شبکه‌های خطا:</a:t>
            </a:r>
            <a:endParaRPr lang="en-US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متغیرها؟</a:t>
            </a:r>
          </a:p>
          <a:p>
            <a:pPr marL="742950" lvl="1" indent="-285750" algn="r" rtl="1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دامنه‌ها؟</a:t>
            </a:r>
          </a:p>
          <a:p>
            <a:pPr marL="742950" lvl="1" indent="-285750" algn="r" rtl="1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محدودیت‌ها؟</a:t>
            </a:r>
          </a:p>
          <a:p>
            <a:pPr marL="742950" lvl="1" indent="-285750" algn="r" rtl="1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endParaRPr lang="fa-IR" sz="1600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روش‌های مختلف برای پرس و جو، با توجه به علائم</a:t>
            </a:r>
          </a:p>
          <a:p>
            <a:pPr marL="740664" lvl="1" indent="-285750" algn="r" rtl="1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برخی از علل (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abduction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) </a:t>
            </a:r>
          </a:p>
          <a:p>
            <a:pPr marL="740664" lvl="1" indent="-285750" algn="r" rtl="1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ساده ترین علت</a:t>
            </a:r>
          </a:p>
          <a:p>
            <a:pPr marL="740664" lvl="1" indent="-285750" algn="r" rtl="1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همه علل احتمالی</a:t>
            </a:r>
          </a:p>
          <a:p>
            <a:pPr marL="740664" lvl="1" indent="-285750" algn="r" rtl="1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چه آزمونی مفیدتر است؟</a:t>
            </a:r>
          </a:p>
          <a:p>
            <a:pPr marL="740664" lvl="1" indent="-285750" algn="r" rtl="1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پیش بینی: علت برای معلول</a:t>
            </a:r>
            <a:endParaRPr lang="en-US" sz="16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ما دوباره این ایده را با شبکه‌های بیز خواهیم دید</a:t>
            </a:r>
            <a:endParaRPr lang="en-US" sz="1800" dirty="0">
              <a:ln>
                <a:noFill/>
              </a:ln>
              <a:solidFill>
                <a:srgbClr val="333399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56" y="1595354"/>
            <a:ext cx="4722609" cy="27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2356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پرتو محلی (</a:t>
            </a:r>
            <a:r>
              <a:rPr lang="en-US" dirty="0"/>
              <a:t>Beam Search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5956" y="1468846"/>
            <a:ext cx="10906284" cy="4730750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مانند جستجوی حریص تپه نوردی، اما </a:t>
            </a:r>
            <a:r>
              <a:rPr lang="en-US" dirty="0">
                <a:solidFill>
                  <a:srgbClr val="333399"/>
                </a:solidFill>
              </a:rPr>
              <a:t>K </a:t>
            </a:r>
            <a:r>
              <a:rPr lang="fa-IR" dirty="0">
                <a:solidFill>
                  <a:srgbClr val="333399"/>
                </a:solidFill>
              </a:rPr>
              <a:t> </a:t>
            </a:r>
            <a:r>
              <a:rPr lang="ar-SA" dirty="0">
                <a:solidFill>
                  <a:srgbClr val="333399"/>
                </a:solidFill>
              </a:rPr>
              <a:t>حالت را همیشه حفظ کنید:</a:t>
            </a: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0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متغیرها: اندازه پرتو، تشویق به تنوع؟</a:t>
            </a:r>
          </a:p>
          <a:p>
            <a:pPr marL="285750" indent="-285750">
              <a:lnSpc>
                <a:spcPct val="10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بهترین انتخاب در بسیاری از محیط‌های عملی</a:t>
            </a:r>
          </a:p>
          <a:p>
            <a:pPr marL="285750" indent="-285750">
              <a:lnSpc>
                <a:spcPct val="10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کامل؟ بهینه؟</a:t>
            </a:r>
          </a:p>
          <a:p>
            <a:pPr marL="285750" indent="-285750">
              <a:lnSpc>
                <a:spcPct val="100000"/>
              </a:lnSpc>
              <a:buClr>
                <a:srgbClr val="333399"/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چرا هنوز به روش‌های بهینه نیاز داریم؟</a:t>
            </a:r>
            <a:endParaRPr lang="en-US" dirty="0">
              <a:solidFill>
                <a:srgbClr val="33339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33" y="2096861"/>
            <a:ext cx="6666488" cy="19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49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بهبود عقبگرد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64232" y="1630972"/>
            <a:ext cx="7961812" cy="43973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ایده‌های همه منظوره بهبود قابل توجهی در سرعت به همراه دارند</a:t>
            </a:r>
          </a:p>
          <a:p>
            <a:pPr marL="800100" lvl="1" indent="-34290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... اما همه چیز هنوز </a:t>
            </a:r>
            <a:r>
              <a:rPr lang="en-US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NP-hard</a:t>
            </a: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است</a:t>
            </a:r>
            <a:endParaRPr lang="en-US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800100" lvl="1" indent="-34290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fa-IR" sz="1600" dirty="0">
              <a:solidFill>
                <a:srgbClr val="333399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فیلتر کردن: آیا می‌توانیم شکست اجتناب ناپذیر را زود تشخیص دهیم؟</a:t>
            </a:r>
            <a:endParaRPr lang="en-US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مرتب‌سازی: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کدام متغیر باید در مرحله بعد مقدار‌دهی شود؟ 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MRV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fa-IR" sz="1600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مقادیر ممکن آن را به چه ترتیبی باید امتحان کرد؟</a:t>
            </a: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 </a:t>
            </a: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rPr>
              <a:t>LCV</a:t>
            </a: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600" dirty="0">
              <a:solidFill>
                <a:srgbClr val="000000"/>
              </a:solidFill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ساختار: آیا می‌توانیم از ساختار مسئله بهره برداری کنیم؟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5" t="19429" r="8611" b="13016"/>
          <a:stretch/>
        </p:blipFill>
        <p:spPr>
          <a:xfrm>
            <a:off x="665956" y="1444064"/>
            <a:ext cx="3657600" cy="2291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13840" r="15345" b="9968"/>
          <a:stretch/>
        </p:blipFill>
        <p:spPr>
          <a:xfrm>
            <a:off x="665956" y="3577680"/>
            <a:ext cx="4726173" cy="31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986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سازگاری یال و فراتر از آن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43" y="1137443"/>
            <a:ext cx="7897857" cy="55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46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سازگاری یال یک</a:t>
            </a:r>
            <a:r>
              <a:rPr lang="en-US" dirty="0"/>
              <a:t>CSP </a:t>
            </a:r>
            <a:r>
              <a:rPr lang="fa-IR" dirty="0"/>
              <a:t> کامل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5956" y="1468846"/>
            <a:ext cx="10906284" cy="47307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یک </a:t>
            </a:r>
            <a:r>
              <a:rPr lang="fa-IR" dirty="0">
                <a:solidFill>
                  <a:srgbClr val="333399"/>
                </a:solidFill>
              </a:rPr>
              <a:t>طریقه</a:t>
            </a:r>
            <a:r>
              <a:rPr lang="ar-SA" dirty="0">
                <a:solidFill>
                  <a:srgbClr val="333399"/>
                </a:solidFill>
              </a:rPr>
              <a:t> ساده از انتشار</a:t>
            </a:r>
            <a:r>
              <a:rPr lang="fa-IR" dirty="0">
                <a:solidFill>
                  <a:srgbClr val="333399"/>
                </a:solidFill>
              </a:rPr>
              <a:t>، </a:t>
            </a:r>
            <a:r>
              <a:rPr lang="ar-SA" dirty="0">
                <a:solidFill>
                  <a:srgbClr val="333399"/>
                </a:solidFill>
              </a:rPr>
              <a:t>اطمینان حاصل می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کند که </a:t>
            </a:r>
            <a:r>
              <a:rPr lang="fa-IR" dirty="0">
                <a:solidFill>
                  <a:srgbClr val="C00000"/>
                </a:solidFill>
              </a:rPr>
              <a:t>تمام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یال‌</a:t>
            </a:r>
            <a:r>
              <a:rPr lang="ar-SA" dirty="0">
                <a:solidFill>
                  <a:srgbClr val="333399"/>
                </a:solidFill>
              </a:rPr>
              <a:t>ها سازگار هستند:</a:t>
            </a: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سازگاری یال، شکست را زودتر از بررسی رو به جلو تشخیص می‌دهد.</a:t>
            </a:r>
            <a:endParaRPr lang="en-US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مهم: اگر </a:t>
            </a:r>
            <a:r>
              <a:rPr lang="en-US" dirty="0">
                <a:solidFill>
                  <a:srgbClr val="333399"/>
                </a:solidFill>
              </a:rPr>
              <a:t>X</a:t>
            </a:r>
            <a:r>
              <a:rPr lang="fa-IR" dirty="0">
                <a:solidFill>
                  <a:srgbClr val="333399"/>
                </a:solidFill>
              </a:rPr>
              <a:t> مقداری را از دست بدهد، همسایگان </a:t>
            </a:r>
            <a:r>
              <a:rPr lang="en-US" dirty="0">
                <a:solidFill>
                  <a:srgbClr val="333399"/>
                </a:solidFill>
              </a:rPr>
              <a:t>X</a:t>
            </a:r>
            <a:r>
              <a:rPr lang="fa-IR" dirty="0">
                <a:solidFill>
                  <a:srgbClr val="333399"/>
                </a:solidFill>
              </a:rPr>
              <a:t> باید دوباره بررسی شوند!</a:t>
            </a: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باید بعد از هر انتساب دوباره اجرا شود!</a:t>
            </a:r>
            <a:endParaRPr lang="en-US" dirty="0">
              <a:solidFill>
                <a:srgbClr val="333399"/>
              </a:solidFill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1282337" y="4804954"/>
            <a:ext cx="1905000" cy="6463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fa-IR" i="1" dirty="0">
                <a:latin typeface="Vazir" panose="020B0603030804020204" pitchFamily="34" charset="-78"/>
                <a:cs typeface="Vazir" panose="020B0603030804020204" pitchFamily="34" charset="-78"/>
              </a:rPr>
              <a:t>به یاد داشته باشید: حذف از دم!</a:t>
            </a:r>
            <a:endParaRPr lang="en-US" i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58FCA63-76A6-075C-2403-8F03771C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70" t="60717" r="14474"/>
          <a:stretch>
            <a:fillRect/>
          </a:stretch>
        </p:blipFill>
        <p:spPr bwMode="auto">
          <a:xfrm>
            <a:off x="3962400" y="2516094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A0B87A-EF98-5D58-2A5A-8BB527C5569A}"/>
              </a:ext>
            </a:extLst>
          </p:cNvPr>
          <p:cNvGrpSpPr/>
          <p:nvPr/>
        </p:nvGrpSpPr>
        <p:grpSpPr>
          <a:xfrm>
            <a:off x="1371600" y="2363694"/>
            <a:ext cx="1756335" cy="1546412"/>
            <a:chOff x="914400" y="2339788"/>
            <a:chExt cx="1756335" cy="1546412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FADD9B8C-33CA-1CF9-14DF-AEC75C7BA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53170" r="31245" b="49403"/>
            <a:stretch>
              <a:fillRect/>
            </a:stretch>
          </p:blipFill>
          <p:spPr bwMode="auto">
            <a:xfrm>
              <a:off x="914400" y="2339788"/>
              <a:ext cx="1752600" cy="1546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23">
              <a:extLst>
                <a:ext uri="{FF2B5EF4-FFF2-40B4-BE49-F238E27FC236}">
                  <a16:creationId xmlns:a16="http://schemas.microsoft.com/office/drawing/2014/main" id="{7A9641AC-9C62-4EB9-B8D3-2FA2E9B02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062" y="2873188"/>
              <a:ext cx="5921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WA</a:t>
              </a:r>
            </a:p>
          </p:txBody>
        </p:sp>
        <p:sp>
          <p:nvSpPr>
            <p:cNvPr id="11" name="Text Box 24">
              <a:extLst>
                <a:ext uri="{FF2B5EF4-FFF2-40B4-BE49-F238E27FC236}">
                  <a16:creationId xmlns:a16="http://schemas.microsoft.com/office/drawing/2014/main" id="{17EA5C05-0840-BF4C-FB12-F604F5389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2949388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SA</a:t>
              </a:r>
            </a:p>
          </p:txBody>
        </p:sp>
        <p:sp>
          <p:nvSpPr>
            <p:cNvPr id="12" name="Text Box 25">
              <a:extLst>
                <a:ext uri="{FF2B5EF4-FFF2-40B4-BE49-F238E27FC236}">
                  <a16:creationId xmlns:a16="http://schemas.microsoft.com/office/drawing/2014/main" id="{C3B8F2E5-6C3B-B54B-5AAD-E051F74A4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2644588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NT</a:t>
              </a:r>
            </a:p>
          </p:txBody>
        </p:sp>
        <p:sp>
          <p:nvSpPr>
            <p:cNvPr id="13" name="Text Box 26">
              <a:extLst>
                <a:ext uri="{FF2B5EF4-FFF2-40B4-BE49-F238E27FC236}">
                  <a16:creationId xmlns:a16="http://schemas.microsoft.com/office/drawing/2014/main" id="{15EDEA58-676B-C7AA-DB15-631334117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060" y="2711823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Q</a:t>
              </a:r>
            </a:p>
          </p:txBody>
        </p:sp>
        <p:sp>
          <p:nvSpPr>
            <p:cNvPr id="14" name="Text Box 27">
              <a:extLst>
                <a:ext uri="{FF2B5EF4-FFF2-40B4-BE49-F238E27FC236}">
                  <a16:creationId xmlns:a16="http://schemas.microsoft.com/office/drawing/2014/main" id="{6DF82831-C20E-AB4F-173F-EDEB21431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35" y="3119718"/>
              <a:ext cx="6223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>
                  <a:latin typeface="Calibri" pitchFamily="34" charset="0"/>
                </a:rPr>
                <a:t>NSW</a:t>
              </a:r>
            </a:p>
          </p:txBody>
        </p:sp>
        <p:sp>
          <p:nvSpPr>
            <p:cNvPr id="15" name="Text Box 28">
              <a:extLst>
                <a:ext uri="{FF2B5EF4-FFF2-40B4-BE49-F238E27FC236}">
                  <a16:creationId xmlns:a16="http://schemas.microsoft.com/office/drawing/2014/main" id="{6EA6C1AC-ACB2-62E6-CB49-2E79D0B44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700" y="3348318"/>
              <a:ext cx="6223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V</a:t>
              </a:r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9CFB74D-B1FD-E5AF-A855-A3AE5F7D78F1}"/>
              </a:ext>
            </a:extLst>
          </p:cNvPr>
          <p:cNvSpPr>
            <a:spLocks/>
          </p:cNvSpPr>
          <p:nvPr/>
        </p:nvSpPr>
        <p:spPr bwMode="auto">
          <a:xfrm>
            <a:off x="8213538" y="3506694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712936DA-59EA-18B9-8AA4-DBF97BE0F74F}"/>
              </a:ext>
            </a:extLst>
          </p:cNvPr>
          <p:cNvSpPr>
            <a:spLocks/>
          </p:cNvSpPr>
          <p:nvPr/>
        </p:nvSpPr>
        <p:spPr bwMode="auto">
          <a:xfrm>
            <a:off x="8213538" y="3506694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9D2675B-4C07-258D-1A40-062FCC475143}"/>
              </a:ext>
            </a:extLst>
          </p:cNvPr>
          <p:cNvSpPr>
            <a:spLocks/>
          </p:cNvSpPr>
          <p:nvPr/>
        </p:nvSpPr>
        <p:spPr bwMode="auto">
          <a:xfrm>
            <a:off x="5851338" y="3506694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BE629276-A830-A30B-F2A9-6EDC338945BC}"/>
              </a:ext>
            </a:extLst>
          </p:cNvPr>
          <p:cNvSpPr>
            <a:spLocks/>
          </p:cNvSpPr>
          <p:nvPr/>
        </p:nvSpPr>
        <p:spPr bwMode="auto">
          <a:xfrm>
            <a:off x="8213538" y="3502306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محدودیت‌های سازگاری یال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4389" y="1307970"/>
            <a:ext cx="7961812" cy="28161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پس از اعمال سازگاری یال: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می‌تواند یک راه‌حل باقی بماند.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می‌تواند چندین راه‌حل باقی‌مانده باشد.</a:t>
            </a: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می‌تواند هیچ راه‌حلی باقی نمانده باشد (و الگوریتم جستجو نداند)</a:t>
            </a: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سازگاری یال همچنان در داخل جستجوی عقبگرد اجرا می‌شود!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43" y="1577476"/>
            <a:ext cx="2952750" cy="3476625"/>
          </a:xfrm>
          <a:prstGeom prst="rect">
            <a:avLst/>
          </a:prstGeom>
        </p:spPr>
      </p:pic>
      <p:sp>
        <p:nvSpPr>
          <p:cNvPr id="8" name="Text Box 48"/>
          <p:cNvSpPr txBox="1">
            <a:spLocks noChangeArrowheads="1"/>
          </p:cNvSpPr>
          <p:nvPr/>
        </p:nvSpPr>
        <p:spPr bwMode="auto">
          <a:xfrm>
            <a:off x="1619250" y="5303657"/>
            <a:ext cx="1925139" cy="888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اینجا چه اشتباهی رخ داده است؟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83193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سازگاری </a:t>
            </a:r>
            <a:r>
              <a:rPr lang="en-US" dirty="0">
                <a:latin typeface="Vazir" panose="020B0604020202020204" pitchFamily="34" charset="-78"/>
                <a:cs typeface="Vazir" panose="020B0604020202020204" pitchFamily="34" charset="-78"/>
              </a:rPr>
              <a:t>K</a:t>
            </a:r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تایی (</a:t>
            </a:r>
            <a:r>
              <a:rPr lang="en-US" dirty="0">
                <a:latin typeface="Vazir" panose="020B0604020202020204" pitchFamily="34" charset="-78"/>
                <a:cs typeface="Vazir" panose="020B0604020202020204" pitchFamily="34" charset="-78"/>
              </a:rPr>
              <a:t>K-Consistency</a:t>
            </a:r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77" y="1138509"/>
            <a:ext cx="8089446" cy="57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216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4421</TotalTime>
  <Words>2441</Words>
  <Application>Microsoft Office PowerPoint</Application>
  <PresentationFormat>Widescreen</PresentationFormat>
  <Paragraphs>409</Paragraphs>
  <Slides>45</Slides>
  <Notes>10</Notes>
  <HiddenSlides>2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 Narrow</vt:lpstr>
      <vt:lpstr>Calibri</vt:lpstr>
      <vt:lpstr>Calibri Light</vt:lpstr>
      <vt:lpstr>Cambria Math</vt:lpstr>
      <vt:lpstr>Helvetica Neue</vt:lpstr>
      <vt:lpstr>IRANSans</vt:lpstr>
      <vt:lpstr>Roboto</vt:lpstr>
      <vt:lpstr>Symbol</vt:lpstr>
      <vt:lpstr>Vazir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Mahdi Javanmardi</cp:lastModifiedBy>
  <cp:revision>264</cp:revision>
  <dcterms:created xsi:type="dcterms:W3CDTF">2022-09-19T09:00:54Z</dcterms:created>
  <dcterms:modified xsi:type="dcterms:W3CDTF">2024-10-01T07:46:00Z</dcterms:modified>
</cp:coreProperties>
</file>